
<file path=[Content_Types].xml><?xml version="1.0" encoding="utf-8"?>
<Types xmlns="http://schemas.openxmlformats.org/package/2006/content-types">
  <Default Extension="bin" ContentType="image/unknown"/>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78" r:id="rId3"/>
    <p:sldId id="262" r:id="rId4"/>
    <p:sldId id="257" r:id="rId5"/>
    <p:sldId id="261" r:id="rId6"/>
    <p:sldId id="258" r:id="rId7"/>
    <p:sldId id="259" r:id="rId8"/>
    <p:sldId id="260" r:id="rId9"/>
    <p:sldId id="263" r:id="rId10"/>
    <p:sldId id="264" r:id="rId11"/>
    <p:sldId id="265" r:id="rId12"/>
    <p:sldId id="266" r:id="rId13"/>
    <p:sldId id="268" r:id="rId14"/>
    <p:sldId id="269" r:id="rId15"/>
    <p:sldId id="270" r:id="rId16"/>
    <p:sldId id="271" r:id="rId17"/>
    <p:sldId id="272" r:id="rId18"/>
    <p:sldId id="273" r:id="rId19"/>
    <p:sldId id="277"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94932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E8353-7099-4606-8DAA-16F59B390E27}" type="datetimeFigureOut">
              <a:rPr lang="en-LR" smtClean="0"/>
              <a:t>08/09/2021</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37719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302328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31664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234925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4"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400812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4"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4194631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886117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4240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9518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4"/>
          <p:cNvSpPr>
            <a:spLocks noGrp="1"/>
          </p:cNvSpPr>
          <p:nvPr>
            <p:ph type="ftr" sz="quarter" idx="11"/>
          </p:nvPr>
        </p:nvSpPr>
        <p:spPr/>
        <p:txBody>
          <a:bodyPr/>
          <a:lstStyle/>
          <a:p>
            <a:endParaRPr lang="en-LR"/>
          </a:p>
        </p:txBody>
      </p:sp>
      <p:sp>
        <p:nvSpPr>
          <p:cNvPr id="6" name="Slide Number Placeholder 5"/>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285764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6E8353-7099-4606-8DAA-16F59B390E27}" type="datetimeFigureOut">
              <a:rPr lang="en-LR" smtClean="0"/>
              <a:t>08/09/2021</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61864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6E8353-7099-4606-8DAA-16F59B390E27}" type="datetimeFigureOut">
              <a:rPr lang="en-LR" smtClean="0"/>
              <a:t>08/09/2021</a:t>
            </a:fld>
            <a:endParaRPr lang="en-LR"/>
          </a:p>
        </p:txBody>
      </p:sp>
      <p:sp>
        <p:nvSpPr>
          <p:cNvPr id="8" name="Footer Placeholder 7"/>
          <p:cNvSpPr>
            <a:spLocks noGrp="1"/>
          </p:cNvSpPr>
          <p:nvPr>
            <p:ph type="ftr" sz="quarter" idx="11"/>
          </p:nvPr>
        </p:nvSpPr>
        <p:spPr/>
        <p:txBody>
          <a:bodyPr/>
          <a:lstStyle/>
          <a:p>
            <a:endParaRPr lang="en-LR"/>
          </a:p>
        </p:txBody>
      </p:sp>
      <p:sp>
        <p:nvSpPr>
          <p:cNvPr id="9" name="Slide Number Placeholder 8"/>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122199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3"/>
          <p:cNvSpPr>
            <a:spLocks noGrp="1"/>
          </p:cNvSpPr>
          <p:nvPr>
            <p:ph type="ftr" sz="quarter" idx="11"/>
          </p:nvPr>
        </p:nvSpPr>
        <p:spPr/>
        <p:txBody>
          <a:bodyPr/>
          <a:lstStyle/>
          <a:p>
            <a:endParaRPr lang="en-LR"/>
          </a:p>
        </p:txBody>
      </p:sp>
      <p:sp>
        <p:nvSpPr>
          <p:cNvPr id="6" name="Slide Number Placeholder 4"/>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43680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2"/>
          <p:cNvSpPr>
            <a:spLocks noGrp="1"/>
          </p:cNvSpPr>
          <p:nvPr>
            <p:ph type="ftr" sz="quarter" idx="11"/>
          </p:nvPr>
        </p:nvSpPr>
        <p:spPr/>
        <p:txBody>
          <a:bodyPr/>
          <a:lstStyle/>
          <a:p>
            <a:endParaRPr lang="en-LR"/>
          </a:p>
        </p:txBody>
      </p:sp>
      <p:sp>
        <p:nvSpPr>
          <p:cNvPr id="6" name="Slide Number Placeholder 3"/>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4134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06E8353-7099-4606-8DAA-16F59B390E27}" type="datetimeFigureOut">
              <a:rPr lang="en-LR" smtClean="0"/>
              <a:t>08/09/2021</a:t>
            </a:fld>
            <a:endParaRPr lang="en-LR"/>
          </a:p>
        </p:txBody>
      </p:sp>
      <p:sp>
        <p:nvSpPr>
          <p:cNvPr id="5" name="Footer Placeholder 5"/>
          <p:cNvSpPr>
            <a:spLocks noGrp="1"/>
          </p:cNvSpPr>
          <p:nvPr>
            <p:ph type="ftr" sz="quarter" idx="11"/>
          </p:nvPr>
        </p:nvSpPr>
        <p:spPr/>
        <p:txBody>
          <a:bodyPr/>
          <a:lstStyle/>
          <a:p>
            <a:endParaRPr lang="en-LR"/>
          </a:p>
        </p:txBody>
      </p:sp>
      <p:sp>
        <p:nvSpPr>
          <p:cNvPr id="6" name="Slide Number Placeholder 6"/>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45576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E8353-7099-4606-8DAA-16F59B390E27}" type="datetimeFigureOut">
              <a:rPr lang="en-LR" smtClean="0"/>
              <a:t>08/09/2021</a:t>
            </a:fld>
            <a:endParaRPr lang="en-LR"/>
          </a:p>
        </p:txBody>
      </p:sp>
      <p:sp>
        <p:nvSpPr>
          <p:cNvPr id="6" name="Footer Placeholder 5"/>
          <p:cNvSpPr>
            <a:spLocks noGrp="1"/>
          </p:cNvSpPr>
          <p:nvPr>
            <p:ph type="ftr" sz="quarter" idx="11"/>
          </p:nvPr>
        </p:nvSpPr>
        <p:spPr/>
        <p:txBody>
          <a:bodyPr/>
          <a:lstStyle/>
          <a:p>
            <a:endParaRPr lang="en-LR"/>
          </a:p>
        </p:txBody>
      </p:sp>
      <p:sp>
        <p:nvSpPr>
          <p:cNvPr id="7" name="Slide Number Placeholder 6"/>
          <p:cNvSpPr>
            <a:spLocks noGrp="1"/>
          </p:cNvSpPr>
          <p:nvPr>
            <p:ph type="sldNum" sz="quarter" idx="12"/>
          </p:nvPr>
        </p:nvSpPr>
        <p:spPr/>
        <p:txBody>
          <a:bodyPr/>
          <a:lstStyle/>
          <a:p>
            <a:fld id="{83247321-D583-48DE-872F-4580937030C9}" type="slidenum">
              <a:rPr lang="en-LR" smtClean="0"/>
              <a:t>‹#›</a:t>
            </a:fld>
            <a:endParaRPr lang="en-LR"/>
          </a:p>
        </p:txBody>
      </p:sp>
    </p:spTree>
    <p:extLst>
      <p:ext uri="{BB962C8B-B14F-4D97-AF65-F5344CB8AC3E}">
        <p14:creationId xmlns:p14="http://schemas.microsoft.com/office/powerpoint/2010/main" val="329916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06E8353-7099-4606-8DAA-16F59B390E27}" type="datetimeFigureOut">
              <a:rPr lang="en-LR" smtClean="0"/>
              <a:t>08/09/2021</a:t>
            </a:fld>
            <a:endParaRPr lang="en-L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L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247321-D583-48DE-872F-4580937030C9}" type="slidenum">
              <a:rPr lang="en-LR" smtClean="0"/>
              <a:t>‹#›</a:t>
            </a:fld>
            <a:endParaRPr lang="en-LR"/>
          </a:p>
        </p:txBody>
      </p:sp>
    </p:spTree>
    <p:extLst>
      <p:ext uri="{BB962C8B-B14F-4D97-AF65-F5344CB8AC3E}">
        <p14:creationId xmlns:p14="http://schemas.microsoft.com/office/powerpoint/2010/main" val="2445920432"/>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kmsliberia.inf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bin"/><Relationship Id="rId3" Type="http://schemas.openxmlformats.org/officeDocument/2006/relationships/image" Target="../media/image7.jfif"/><Relationship Id="rId7" Type="http://schemas.openxmlformats.org/officeDocument/2006/relationships/image" Target="../media/image11.bin"/><Relationship Id="rId2" Type="http://schemas.openxmlformats.org/officeDocument/2006/relationships/image" Target="../media/image6.jfif"/><Relationship Id="rId1" Type="http://schemas.openxmlformats.org/officeDocument/2006/relationships/slideLayout" Target="../slideLayouts/slideLayout2.xml"/><Relationship Id="rId6" Type="http://schemas.openxmlformats.org/officeDocument/2006/relationships/image" Target="../media/image10.bin"/><Relationship Id="rId5" Type="http://schemas.openxmlformats.org/officeDocument/2006/relationships/image" Target="../media/image9.bin"/><Relationship Id="rId10" Type="http://schemas.openxmlformats.org/officeDocument/2006/relationships/image" Target="../media/image14.bin"/><Relationship Id="rId4" Type="http://schemas.openxmlformats.org/officeDocument/2006/relationships/image" Target="../media/image8.jfif"/><Relationship Id="rId9" Type="http://schemas.openxmlformats.org/officeDocument/2006/relationships/image" Target="../media/image13.bin"/></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kmsliberia.inf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77507-E42D-481F-8527-059070C3619C}"/>
              </a:ext>
            </a:extLst>
          </p:cNvPr>
          <p:cNvSpPr>
            <a:spLocks noGrp="1"/>
          </p:cNvSpPr>
          <p:nvPr>
            <p:ph type="ctrTitle"/>
          </p:nvPr>
        </p:nvSpPr>
        <p:spPr>
          <a:xfrm>
            <a:off x="178904" y="1128298"/>
            <a:ext cx="10389414" cy="2062162"/>
          </a:xfrm>
        </p:spPr>
        <p:txBody>
          <a:bodyPr>
            <a:noAutofit/>
          </a:bodyPr>
          <a:lstStyle/>
          <a:p>
            <a:pPr algn="ctr"/>
            <a:r>
              <a:rPr lang="en-US" sz="6000" b="1" dirty="0"/>
              <a:t>Environmental Knowledge Management System</a:t>
            </a:r>
            <a:br>
              <a:rPr lang="en-US" sz="6000" b="1" dirty="0"/>
            </a:br>
            <a:r>
              <a:rPr lang="en-US" sz="6000" b="1" dirty="0"/>
              <a:t>(E.K.M.S)</a:t>
            </a:r>
            <a:endParaRPr lang="en-LR" sz="6000" b="1" dirty="0"/>
          </a:p>
        </p:txBody>
      </p:sp>
      <p:sp>
        <p:nvSpPr>
          <p:cNvPr id="3" name="Subtitle 2">
            <a:extLst>
              <a:ext uri="{FF2B5EF4-FFF2-40B4-BE49-F238E27FC236}">
                <a16:creationId xmlns:a16="http://schemas.microsoft.com/office/drawing/2014/main" id="{7240F261-E7AB-433A-83E4-ED11CBEB51A8}"/>
              </a:ext>
            </a:extLst>
          </p:cNvPr>
          <p:cNvSpPr>
            <a:spLocks noGrp="1"/>
          </p:cNvSpPr>
          <p:nvPr>
            <p:ph type="subTitle" idx="1"/>
          </p:nvPr>
        </p:nvSpPr>
        <p:spPr>
          <a:xfrm>
            <a:off x="178904" y="3755544"/>
            <a:ext cx="10277060" cy="2207927"/>
          </a:xfrm>
        </p:spPr>
        <p:txBody>
          <a:bodyPr>
            <a:normAutofit fontScale="62500" lnSpcReduction="20000"/>
          </a:bodyPr>
          <a:lstStyle/>
          <a:p>
            <a:pPr algn="ctr"/>
            <a:r>
              <a:rPr lang="en-US" sz="4000" b="1" dirty="0">
                <a:solidFill>
                  <a:srgbClr val="FFFF00"/>
                </a:solidFill>
              </a:rPr>
              <a:t>Technical rehearsal training workshop</a:t>
            </a:r>
          </a:p>
          <a:p>
            <a:pPr algn="ctr"/>
            <a:endParaRPr lang="en-US" sz="4000" b="1" dirty="0">
              <a:solidFill>
                <a:srgbClr val="FFFF00"/>
              </a:solidFill>
            </a:endParaRPr>
          </a:p>
          <a:p>
            <a:pPr algn="ctr"/>
            <a:endParaRPr lang="en-US" sz="4000" b="1" dirty="0">
              <a:solidFill>
                <a:srgbClr val="FFFF00"/>
              </a:solidFill>
            </a:endParaRPr>
          </a:p>
          <a:p>
            <a:pPr algn="ctr"/>
            <a:r>
              <a:rPr lang="en-US" sz="4000" b="1" dirty="0">
                <a:solidFill>
                  <a:srgbClr val="FFFF00"/>
                </a:solidFill>
              </a:rPr>
              <a:t>By : U-JAY VAH, TROKON A. SAYKPA &amp; ELVINA SAMUELS </a:t>
            </a:r>
          </a:p>
          <a:p>
            <a:pPr algn="ctr"/>
            <a:r>
              <a:rPr lang="en-US" sz="4000" b="1" dirty="0">
                <a:solidFill>
                  <a:srgbClr val="FFFF00"/>
                </a:solidFill>
              </a:rPr>
              <a:t>EKMS TEAMS</a:t>
            </a:r>
            <a:endParaRPr lang="en-LR" sz="4000" b="1" dirty="0">
              <a:solidFill>
                <a:srgbClr val="FFFF00"/>
              </a:solidFill>
            </a:endParaRPr>
          </a:p>
        </p:txBody>
      </p:sp>
      <p:cxnSp>
        <p:nvCxnSpPr>
          <p:cNvPr id="5" name="Straight Connector 4">
            <a:extLst>
              <a:ext uri="{FF2B5EF4-FFF2-40B4-BE49-F238E27FC236}">
                <a16:creationId xmlns:a16="http://schemas.microsoft.com/office/drawing/2014/main" id="{AAE035F9-2A4D-47B8-8139-69CD800D2A42}"/>
              </a:ext>
            </a:extLst>
          </p:cNvPr>
          <p:cNvCxnSpPr/>
          <p:nvPr/>
        </p:nvCxnSpPr>
        <p:spPr>
          <a:xfrm>
            <a:off x="639416" y="3429000"/>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EF47507D-FB43-4D80-B7E7-C2CE37480D58}"/>
              </a:ext>
            </a:extLst>
          </p:cNvPr>
          <p:cNvCxnSpPr/>
          <p:nvPr/>
        </p:nvCxnSpPr>
        <p:spPr>
          <a:xfrm>
            <a:off x="639416" y="4789839"/>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960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72B3F0-0FAA-40C2-83AD-F2D742122788}"/>
              </a:ext>
            </a:extLst>
          </p:cNvPr>
          <p:cNvSpPr>
            <a:spLocks noGrp="1"/>
          </p:cNvSpPr>
          <p:nvPr>
            <p:ph type="title"/>
          </p:nvPr>
        </p:nvSpPr>
        <p:spPr>
          <a:xfrm>
            <a:off x="884650" y="393083"/>
            <a:ext cx="9404723" cy="670404"/>
          </a:xfrm>
        </p:spPr>
        <p:txBody>
          <a:bodyPr/>
          <a:lstStyle/>
          <a:p>
            <a:pPr algn="ctr"/>
            <a:r>
              <a:rPr lang="en-US" b="1" dirty="0"/>
              <a:t>EKMS FAQs</a:t>
            </a:r>
            <a:endParaRPr lang="en-LR" b="1" dirty="0"/>
          </a:p>
        </p:txBody>
      </p:sp>
      <p:cxnSp>
        <p:nvCxnSpPr>
          <p:cNvPr id="5" name="Straight Connector 4">
            <a:extLst>
              <a:ext uri="{FF2B5EF4-FFF2-40B4-BE49-F238E27FC236}">
                <a16:creationId xmlns:a16="http://schemas.microsoft.com/office/drawing/2014/main" id="{55033D75-30AB-4C2F-93B5-CEA1E5FD0788}"/>
              </a:ext>
            </a:extLst>
          </p:cNvPr>
          <p:cNvCxnSpPr/>
          <p:nvPr/>
        </p:nvCxnSpPr>
        <p:spPr>
          <a:xfrm>
            <a:off x="1145373" y="116287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3E7C1CA-041F-453B-B9E4-2C70FEAA1930}"/>
              </a:ext>
            </a:extLst>
          </p:cNvPr>
          <p:cNvSpPr txBox="1"/>
          <p:nvPr/>
        </p:nvSpPr>
        <p:spPr>
          <a:xfrm>
            <a:off x="1145373" y="1384331"/>
            <a:ext cx="4075155" cy="369332"/>
          </a:xfrm>
          <a:prstGeom prst="rect">
            <a:avLst/>
          </a:prstGeom>
          <a:noFill/>
        </p:spPr>
        <p:txBody>
          <a:bodyPr wrap="none" rtlCol="0">
            <a:spAutoFit/>
          </a:bodyPr>
          <a:lstStyle/>
          <a:p>
            <a:r>
              <a:rPr lang="en-US" dirty="0"/>
              <a:t>FAQs – Frequently Asked Questions</a:t>
            </a:r>
            <a:endParaRPr lang="en-LR" dirty="0"/>
          </a:p>
        </p:txBody>
      </p:sp>
      <p:pic>
        <p:nvPicPr>
          <p:cNvPr id="8" name="Picture 7">
            <a:extLst>
              <a:ext uri="{FF2B5EF4-FFF2-40B4-BE49-F238E27FC236}">
                <a16:creationId xmlns:a16="http://schemas.microsoft.com/office/drawing/2014/main" id="{D25020FE-2019-4FEF-9C51-E3C039A8B83A}"/>
              </a:ext>
            </a:extLst>
          </p:cNvPr>
          <p:cNvPicPr>
            <a:picLocks noChangeAspect="1"/>
          </p:cNvPicPr>
          <p:nvPr/>
        </p:nvPicPr>
        <p:blipFill rotWithShape="1">
          <a:blip r:embed="rId2"/>
          <a:srcRect l="3424" t="25072" r="9918" b="10435"/>
          <a:stretch/>
        </p:blipFill>
        <p:spPr>
          <a:xfrm>
            <a:off x="663911" y="2042004"/>
            <a:ext cx="10565296" cy="4422913"/>
          </a:xfrm>
          <a:prstGeom prst="rect">
            <a:avLst/>
          </a:prstGeom>
        </p:spPr>
      </p:pic>
    </p:spTree>
    <p:extLst>
      <p:ext uri="{BB962C8B-B14F-4D97-AF65-F5344CB8AC3E}">
        <p14:creationId xmlns:p14="http://schemas.microsoft.com/office/powerpoint/2010/main" val="92164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 and answer">
            <a:extLst>
              <a:ext uri="{FF2B5EF4-FFF2-40B4-BE49-F238E27FC236}">
                <a16:creationId xmlns:a16="http://schemas.microsoft.com/office/drawing/2014/main" id="{B5737BDA-F39D-4668-8706-F1B589A51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64"/>
          <a:stretch/>
        </p:blipFill>
        <p:spPr bwMode="auto">
          <a:xfrm>
            <a:off x="4369075" y="860977"/>
            <a:ext cx="2488924" cy="302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3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F406B6-887C-47D0-AF3A-400E188B41E7}"/>
              </a:ext>
            </a:extLst>
          </p:cNvPr>
          <p:cNvSpPr>
            <a:spLocks noGrp="1"/>
          </p:cNvSpPr>
          <p:nvPr>
            <p:ph type="title"/>
          </p:nvPr>
        </p:nvSpPr>
        <p:spPr>
          <a:xfrm>
            <a:off x="884650" y="393083"/>
            <a:ext cx="9404723" cy="670404"/>
          </a:xfrm>
        </p:spPr>
        <p:txBody>
          <a:bodyPr/>
          <a:lstStyle/>
          <a:p>
            <a:pPr algn="ctr"/>
            <a:r>
              <a:rPr lang="en-US" b="1" dirty="0"/>
              <a:t>Exploring &amp; Navigating EKMS</a:t>
            </a:r>
            <a:endParaRPr lang="en-LR" b="1" dirty="0"/>
          </a:p>
        </p:txBody>
      </p:sp>
      <p:cxnSp>
        <p:nvCxnSpPr>
          <p:cNvPr id="5" name="Straight Connector 4">
            <a:extLst>
              <a:ext uri="{FF2B5EF4-FFF2-40B4-BE49-F238E27FC236}">
                <a16:creationId xmlns:a16="http://schemas.microsoft.com/office/drawing/2014/main" id="{525A56FB-2CF4-4B36-8465-B3978D006962}"/>
              </a:ext>
            </a:extLst>
          </p:cNvPr>
          <p:cNvCxnSpPr/>
          <p:nvPr/>
        </p:nvCxnSpPr>
        <p:spPr>
          <a:xfrm>
            <a:off x="1145373" y="116287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840F2EE-8366-4D77-80A0-C203CEF2F5FF}"/>
              </a:ext>
            </a:extLst>
          </p:cNvPr>
          <p:cNvSpPr txBox="1"/>
          <p:nvPr/>
        </p:nvSpPr>
        <p:spPr>
          <a:xfrm>
            <a:off x="1011228" y="1630018"/>
            <a:ext cx="9630950" cy="5078313"/>
          </a:xfrm>
          <a:prstGeom prst="rect">
            <a:avLst/>
          </a:prstGeom>
          <a:noFill/>
        </p:spPr>
        <p:txBody>
          <a:bodyPr wrap="square" rtlCol="0">
            <a:spAutoFit/>
          </a:bodyPr>
          <a:lstStyle/>
          <a:p>
            <a:pPr algn="ctr"/>
            <a:r>
              <a:rPr lang="en-US" sz="5400" b="1" dirty="0"/>
              <a:t>The EKMS main website can be access using the below link:</a:t>
            </a:r>
          </a:p>
          <a:p>
            <a:pPr algn="ctr"/>
            <a:endParaRPr lang="en-US" sz="5400" b="1" dirty="0"/>
          </a:p>
          <a:p>
            <a:pPr algn="ctr"/>
            <a:r>
              <a:rPr lang="en-US" sz="5400" b="1" dirty="0">
                <a:hlinkClick r:id="rId2"/>
              </a:rPr>
              <a:t>https://ekmsliberia.info</a:t>
            </a:r>
            <a:endParaRPr lang="en-US" sz="5400" b="1" dirty="0"/>
          </a:p>
          <a:p>
            <a:pPr algn="ctr"/>
            <a:endParaRPr lang="en-LR" sz="5400" b="1" dirty="0"/>
          </a:p>
        </p:txBody>
      </p:sp>
    </p:spTree>
    <p:extLst>
      <p:ext uri="{BB962C8B-B14F-4D97-AF65-F5344CB8AC3E}">
        <p14:creationId xmlns:p14="http://schemas.microsoft.com/office/powerpoint/2010/main" val="18377575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EC0672-D714-4AF2-9A4A-BF49D4679CA1}"/>
              </a:ext>
            </a:extLst>
          </p:cNvPr>
          <p:cNvSpPr txBox="1"/>
          <p:nvPr/>
        </p:nvSpPr>
        <p:spPr>
          <a:xfrm>
            <a:off x="357809" y="417443"/>
            <a:ext cx="9778639" cy="615553"/>
          </a:xfrm>
          <a:prstGeom prst="rect">
            <a:avLst/>
          </a:prstGeom>
          <a:noFill/>
        </p:spPr>
        <p:txBody>
          <a:bodyPr wrap="none" rtlCol="0">
            <a:spAutoFit/>
          </a:bodyPr>
          <a:lstStyle/>
          <a:p>
            <a:r>
              <a:rPr lang="en-US" sz="3400" b="1" dirty="0"/>
              <a:t>The EKMS Look and Feel – Frontpage or Home</a:t>
            </a:r>
            <a:endParaRPr lang="en-LR" sz="3400" b="1" dirty="0"/>
          </a:p>
        </p:txBody>
      </p:sp>
      <p:pic>
        <p:nvPicPr>
          <p:cNvPr id="5" name="Picture 4" descr="Graphical user interface, website&#10;&#10;Description automatically generated">
            <a:extLst>
              <a:ext uri="{FF2B5EF4-FFF2-40B4-BE49-F238E27FC236}">
                <a16:creationId xmlns:a16="http://schemas.microsoft.com/office/drawing/2014/main" id="{C5D4A233-8B8F-4DD8-A3EB-33BB4D0A8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41" y="1254862"/>
            <a:ext cx="12002117" cy="5620039"/>
          </a:xfrm>
          <a:prstGeom prst="rect">
            <a:avLst/>
          </a:prstGeom>
        </p:spPr>
      </p:pic>
    </p:spTree>
    <p:extLst>
      <p:ext uri="{BB962C8B-B14F-4D97-AF65-F5344CB8AC3E}">
        <p14:creationId xmlns:p14="http://schemas.microsoft.com/office/powerpoint/2010/main" val="2605706938"/>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39D24C-20EC-46D4-97D0-4784ED3E5B62}"/>
              </a:ext>
            </a:extLst>
          </p:cNvPr>
          <p:cNvSpPr txBox="1"/>
          <p:nvPr/>
        </p:nvSpPr>
        <p:spPr>
          <a:xfrm>
            <a:off x="765314" y="516835"/>
            <a:ext cx="5168403" cy="769441"/>
          </a:xfrm>
          <a:prstGeom prst="rect">
            <a:avLst/>
          </a:prstGeom>
          <a:noFill/>
        </p:spPr>
        <p:txBody>
          <a:bodyPr wrap="none" rtlCol="0">
            <a:spAutoFit/>
          </a:bodyPr>
          <a:lstStyle/>
          <a:p>
            <a:r>
              <a:rPr lang="en-US" sz="4400" b="1" dirty="0"/>
              <a:t>Home - Frontpage</a:t>
            </a:r>
            <a:endParaRPr lang="en-LR" sz="4400" b="1" dirty="0"/>
          </a:p>
        </p:txBody>
      </p:sp>
      <p:sp>
        <p:nvSpPr>
          <p:cNvPr id="5" name="TextBox 4">
            <a:extLst>
              <a:ext uri="{FF2B5EF4-FFF2-40B4-BE49-F238E27FC236}">
                <a16:creationId xmlns:a16="http://schemas.microsoft.com/office/drawing/2014/main" id="{B489253B-0DB5-4DBB-B8B0-9A884EBF27E8}"/>
              </a:ext>
            </a:extLst>
          </p:cNvPr>
          <p:cNvSpPr txBox="1"/>
          <p:nvPr/>
        </p:nvSpPr>
        <p:spPr>
          <a:xfrm>
            <a:off x="765314" y="1709530"/>
            <a:ext cx="7451079" cy="5016758"/>
          </a:xfrm>
          <a:prstGeom prst="rect">
            <a:avLst/>
          </a:prstGeom>
          <a:noFill/>
        </p:spPr>
        <p:txBody>
          <a:bodyPr wrap="none" rtlCol="0">
            <a:spAutoFit/>
          </a:bodyPr>
          <a:lstStyle/>
          <a:p>
            <a:r>
              <a:rPr lang="en-US" sz="3200" dirty="0"/>
              <a:t>Main features on home or frontpage</a:t>
            </a:r>
          </a:p>
          <a:p>
            <a:endParaRPr lang="en-US" sz="3200" dirty="0"/>
          </a:p>
          <a:p>
            <a:pPr marL="285750" indent="-285750">
              <a:buFontTx/>
              <a:buChar char="-"/>
            </a:pPr>
            <a:r>
              <a:rPr lang="en-US" sz="3200" dirty="0" err="1"/>
              <a:t>Smartsearch</a:t>
            </a:r>
            <a:r>
              <a:rPr lang="en-US" sz="3200" dirty="0"/>
              <a:t> bar</a:t>
            </a:r>
          </a:p>
          <a:p>
            <a:pPr marL="285750" indent="-285750">
              <a:buFontTx/>
              <a:buChar char="-"/>
            </a:pPr>
            <a:r>
              <a:rPr lang="en-US" sz="3200" dirty="0"/>
              <a:t>Explore Topics</a:t>
            </a:r>
          </a:p>
          <a:p>
            <a:pPr marL="285750" indent="-285750">
              <a:buFontTx/>
              <a:buChar char="-"/>
            </a:pPr>
            <a:r>
              <a:rPr lang="en-US" sz="3200" dirty="0"/>
              <a:t>Explore Institutions</a:t>
            </a:r>
          </a:p>
          <a:p>
            <a:pPr marL="285750" indent="-285750">
              <a:buFontTx/>
              <a:buChar char="-"/>
            </a:pPr>
            <a:r>
              <a:rPr lang="en-US" sz="3200" dirty="0"/>
              <a:t>Explore Documents</a:t>
            </a:r>
          </a:p>
          <a:p>
            <a:pPr marL="285750" indent="-285750">
              <a:buFontTx/>
              <a:buChar char="-"/>
            </a:pPr>
            <a:r>
              <a:rPr lang="en-US" sz="3200" dirty="0"/>
              <a:t>Join the community forum</a:t>
            </a:r>
          </a:p>
          <a:p>
            <a:pPr marL="285750" indent="-285750">
              <a:buFontTx/>
              <a:buChar char="-"/>
            </a:pPr>
            <a:r>
              <a:rPr lang="en-US" sz="3200" dirty="0"/>
              <a:t>News</a:t>
            </a:r>
          </a:p>
          <a:p>
            <a:pPr marL="285750" indent="-285750">
              <a:buFontTx/>
              <a:buChar char="-"/>
            </a:pPr>
            <a:r>
              <a:rPr lang="en-US" sz="3200" dirty="0"/>
              <a:t>Contribute to the EKMS</a:t>
            </a:r>
          </a:p>
          <a:p>
            <a:pPr marL="285750" indent="-285750">
              <a:buFontTx/>
              <a:buChar char="-"/>
            </a:pPr>
            <a:r>
              <a:rPr lang="en-US" sz="3200" dirty="0"/>
              <a:t>Live Chat</a:t>
            </a:r>
            <a:endParaRPr lang="en-LR" sz="3200" dirty="0"/>
          </a:p>
        </p:txBody>
      </p:sp>
    </p:spTree>
    <p:extLst>
      <p:ext uri="{BB962C8B-B14F-4D97-AF65-F5344CB8AC3E}">
        <p14:creationId xmlns:p14="http://schemas.microsoft.com/office/powerpoint/2010/main" val="107872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A400DE-52DF-48B8-BA8A-9485081E00EF}"/>
              </a:ext>
            </a:extLst>
          </p:cNvPr>
          <p:cNvPicPr>
            <a:picLocks noChangeAspect="1"/>
          </p:cNvPicPr>
          <p:nvPr/>
        </p:nvPicPr>
        <p:blipFill rotWithShape="1">
          <a:blip r:embed="rId2"/>
          <a:srcRect l="7908" t="34203" r="75054" b="31015"/>
          <a:stretch/>
        </p:blipFill>
        <p:spPr>
          <a:xfrm>
            <a:off x="7345017" y="1759225"/>
            <a:ext cx="3697356" cy="4245769"/>
          </a:xfrm>
          <a:prstGeom prst="rect">
            <a:avLst/>
          </a:prstGeom>
        </p:spPr>
      </p:pic>
      <p:sp>
        <p:nvSpPr>
          <p:cNvPr id="6" name="TextBox 5">
            <a:extLst>
              <a:ext uri="{FF2B5EF4-FFF2-40B4-BE49-F238E27FC236}">
                <a16:creationId xmlns:a16="http://schemas.microsoft.com/office/drawing/2014/main" id="{6E5D36F2-4664-41D0-9C82-359C0CF0B255}"/>
              </a:ext>
            </a:extLst>
          </p:cNvPr>
          <p:cNvSpPr txBox="1"/>
          <p:nvPr/>
        </p:nvSpPr>
        <p:spPr>
          <a:xfrm>
            <a:off x="596348" y="646044"/>
            <a:ext cx="6227987" cy="769441"/>
          </a:xfrm>
          <a:prstGeom prst="rect">
            <a:avLst/>
          </a:prstGeom>
          <a:noFill/>
        </p:spPr>
        <p:txBody>
          <a:bodyPr wrap="none" rtlCol="0">
            <a:spAutoFit/>
          </a:bodyPr>
          <a:lstStyle/>
          <a:p>
            <a:r>
              <a:rPr lang="en-US" sz="4400" b="1" dirty="0"/>
              <a:t>Knowledge Resources</a:t>
            </a:r>
            <a:endParaRPr lang="en-LR" sz="4400" b="1" dirty="0"/>
          </a:p>
        </p:txBody>
      </p:sp>
      <p:sp>
        <p:nvSpPr>
          <p:cNvPr id="7" name="TextBox 6">
            <a:extLst>
              <a:ext uri="{FF2B5EF4-FFF2-40B4-BE49-F238E27FC236}">
                <a16:creationId xmlns:a16="http://schemas.microsoft.com/office/drawing/2014/main" id="{7D0B28DB-3188-4CB7-B3A0-01D461F30D6E}"/>
              </a:ext>
            </a:extLst>
          </p:cNvPr>
          <p:cNvSpPr txBox="1"/>
          <p:nvPr/>
        </p:nvSpPr>
        <p:spPr>
          <a:xfrm>
            <a:off x="749274" y="1856529"/>
            <a:ext cx="5676554" cy="3046988"/>
          </a:xfrm>
          <a:prstGeom prst="rect">
            <a:avLst/>
          </a:prstGeom>
          <a:noFill/>
        </p:spPr>
        <p:txBody>
          <a:bodyPr wrap="none" rtlCol="0">
            <a:spAutoFit/>
          </a:bodyPr>
          <a:lstStyle/>
          <a:p>
            <a:r>
              <a:rPr lang="en-US" sz="3200" b="1" dirty="0"/>
              <a:t>Main Features</a:t>
            </a:r>
          </a:p>
          <a:p>
            <a:endParaRPr lang="en-US" sz="3200" b="1" dirty="0"/>
          </a:p>
          <a:p>
            <a:pPr marL="514350" indent="-514350">
              <a:buAutoNum type="arabicPeriod"/>
            </a:pPr>
            <a:r>
              <a:rPr lang="en-US" sz="3200" b="1" dirty="0"/>
              <a:t>Multilateral Agreements</a:t>
            </a:r>
          </a:p>
          <a:p>
            <a:pPr marL="514350" indent="-514350">
              <a:buAutoNum type="arabicPeriod"/>
            </a:pPr>
            <a:r>
              <a:rPr lang="en-US" sz="3200" b="1" dirty="0"/>
              <a:t>Convention topics</a:t>
            </a:r>
          </a:p>
          <a:p>
            <a:pPr marL="514350" indent="-514350">
              <a:buAutoNum type="arabicPeriod"/>
            </a:pPr>
            <a:r>
              <a:rPr lang="en-US" sz="3200" b="1" dirty="0"/>
              <a:t>All Institutions involved</a:t>
            </a:r>
          </a:p>
          <a:p>
            <a:pPr marL="514350" indent="-514350">
              <a:buAutoNum type="arabicPeriod"/>
            </a:pPr>
            <a:r>
              <a:rPr lang="en-US" sz="3200" b="1" dirty="0"/>
              <a:t>All documents on system</a:t>
            </a:r>
            <a:endParaRPr lang="en-LR" sz="3200" b="1" dirty="0"/>
          </a:p>
        </p:txBody>
      </p:sp>
    </p:spTree>
    <p:extLst>
      <p:ext uri="{BB962C8B-B14F-4D97-AF65-F5344CB8AC3E}">
        <p14:creationId xmlns:p14="http://schemas.microsoft.com/office/powerpoint/2010/main" val="2921779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5D36F2-4664-41D0-9C82-359C0CF0B255}"/>
              </a:ext>
            </a:extLst>
          </p:cNvPr>
          <p:cNvSpPr txBox="1"/>
          <p:nvPr/>
        </p:nvSpPr>
        <p:spPr>
          <a:xfrm>
            <a:off x="596348" y="646044"/>
            <a:ext cx="3443571" cy="769441"/>
          </a:xfrm>
          <a:prstGeom prst="rect">
            <a:avLst/>
          </a:prstGeom>
          <a:noFill/>
        </p:spPr>
        <p:txBody>
          <a:bodyPr wrap="none" rtlCol="0">
            <a:spAutoFit/>
          </a:bodyPr>
          <a:lstStyle/>
          <a:p>
            <a:r>
              <a:rPr lang="en-US" sz="4400" b="1" dirty="0"/>
              <a:t>About EKMS</a:t>
            </a:r>
            <a:endParaRPr lang="en-LR" sz="4400" b="1" dirty="0"/>
          </a:p>
        </p:txBody>
      </p:sp>
      <p:sp>
        <p:nvSpPr>
          <p:cNvPr id="2" name="TextBox 1">
            <a:extLst>
              <a:ext uri="{FF2B5EF4-FFF2-40B4-BE49-F238E27FC236}">
                <a16:creationId xmlns:a16="http://schemas.microsoft.com/office/drawing/2014/main" id="{F4BE04AE-606D-4D26-8ACA-FF8C4D2F8D09}"/>
              </a:ext>
            </a:extLst>
          </p:cNvPr>
          <p:cNvSpPr txBox="1"/>
          <p:nvPr/>
        </p:nvSpPr>
        <p:spPr>
          <a:xfrm>
            <a:off x="765314" y="1709530"/>
            <a:ext cx="6136616" cy="2554545"/>
          </a:xfrm>
          <a:prstGeom prst="rect">
            <a:avLst/>
          </a:prstGeom>
          <a:noFill/>
        </p:spPr>
        <p:txBody>
          <a:bodyPr wrap="none" rtlCol="0">
            <a:spAutoFit/>
          </a:bodyPr>
          <a:lstStyle/>
          <a:p>
            <a:pPr marL="285750" indent="-285750">
              <a:buFontTx/>
              <a:buChar char="-"/>
            </a:pPr>
            <a:r>
              <a:rPr lang="en-US" sz="3200" dirty="0"/>
              <a:t>Why the EKMS was created?</a:t>
            </a:r>
          </a:p>
          <a:p>
            <a:pPr marL="285750" indent="-285750">
              <a:buFontTx/>
              <a:buChar char="-"/>
            </a:pPr>
            <a:r>
              <a:rPr lang="en-US" sz="3200" dirty="0"/>
              <a:t>Strategies</a:t>
            </a:r>
          </a:p>
          <a:p>
            <a:pPr marL="285750" indent="-285750">
              <a:buFontTx/>
              <a:buChar char="-"/>
            </a:pPr>
            <a:r>
              <a:rPr lang="en-US" sz="3200" dirty="0"/>
              <a:t>Challenges</a:t>
            </a:r>
          </a:p>
          <a:p>
            <a:pPr marL="285750" indent="-285750">
              <a:buFontTx/>
              <a:buChar char="-"/>
            </a:pPr>
            <a:r>
              <a:rPr lang="en-US" sz="3200" dirty="0"/>
              <a:t>Who Funded this?</a:t>
            </a:r>
          </a:p>
          <a:p>
            <a:pPr marL="285750" indent="-285750">
              <a:buFontTx/>
              <a:buChar char="-"/>
            </a:pPr>
            <a:r>
              <a:rPr lang="en-US" sz="3200" dirty="0" err="1"/>
              <a:t>Etc</a:t>
            </a:r>
            <a:endParaRPr lang="en-LR" sz="3200" dirty="0"/>
          </a:p>
        </p:txBody>
      </p:sp>
      <p:sp>
        <p:nvSpPr>
          <p:cNvPr id="3" name="TextBox 2">
            <a:extLst>
              <a:ext uri="{FF2B5EF4-FFF2-40B4-BE49-F238E27FC236}">
                <a16:creationId xmlns:a16="http://schemas.microsoft.com/office/drawing/2014/main" id="{71D94DEA-26C9-4B12-AEE2-B48E0C022B94}"/>
              </a:ext>
            </a:extLst>
          </p:cNvPr>
          <p:cNvSpPr txBox="1"/>
          <p:nvPr/>
        </p:nvSpPr>
        <p:spPr>
          <a:xfrm>
            <a:off x="688816" y="4745433"/>
            <a:ext cx="4140877" cy="769441"/>
          </a:xfrm>
          <a:prstGeom prst="rect">
            <a:avLst/>
          </a:prstGeom>
          <a:noFill/>
        </p:spPr>
        <p:txBody>
          <a:bodyPr wrap="none" rtlCol="0">
            <a:spAutoFit/>
          </a:bodyPr>
          <a:lstStyle/>
          <a:p>
            <a:r>
              <a:rPr lang="en-US" sz="4400" b="1" dirty="0"/>
              <a:t>Country Profile</a:t>
            </a:r>
            <a:endParaRPr lang="en-LR" sz="4400" b="1" dirty="0"/>
          </a:p>
        </p:txBody>
      </p:sp>
      <p:sp>
        <p:nvSpPr>
          <p:cNvPr id="4" name="TextBox 3">
            <a:extLst>
              <a:ext uri="{FF2B5EF4-FFF2-40B4-BE49-F238E27FC236}">
                <a16:creationId xmlns:a16="http://schemas.microsoft.com/office/drawing/2014/main" id="{9ADA0CE7-DFCE-4A79-B168-90A8612ADDFF}"/>
              </a:ext>
            </a:extLst>
          </p:cNvPr>
          <p:cNvSpPr txBox="1"/>
          <p:nvPr/>
        </p:nvSpPr>
        <p:spPr>
          <a:xfrm>
            <a:off x="857782" y="5808919"/>
            <a:ext cx="10876695" cy="584775"/>
          </a:xfrm>
          <a:prstGeom prst="rect">
            <a:avLst/>
          </a:prstGeom>
          <a:noFill/>
        </p:spPr>
        <p:txBody>
          <a:bodyPr wrap="none" rtlCol="0">
            <a:spAutoFit/>
          </a:bodyPr>
          <a:lstStyle/>
          <a:p>
            <a:pPr marL="285750" indent="-285750">
              <a:buFontTx/>
              <a:buChar char="-"/>
            </a:pPr>
            <a:r>
              <a:rPr lang="en-US" sz="3200" dirty="0"/>
              <a:t>Brief profile outlining some information about Liberia</a:t>
            </a:r>
            <a:endParaRPr lang="en-LR" sz="3200" dirty="0"/>
          </a:p>
        </p:txBody>
      </p:sp>
    </p:spTree>
    <p:extLst>
      <p:ext uri="{BB962C8B-B14F-4D97-AF65-F5344CB8AC3E}">
        <p14:creationId xmlns:p14="http://schemas.microsoft.com/office/powerpoint/2010/main" val="198238216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FF7D40-337A-452D-AB4F-E73EAAC62793}"/>
              </a:ext>
            </a:extLst>
          </p:cNvPr>
          <p:cNvPicPr>
            <a:picLocks noChangeAspect="1"/>
          </p:cNvPicPr>
          <p:nvPr/>
        </p:nvPicPr>
        <p:blipFill rotWithShape="1">
          <a:blip r:embed="rId2"/>
          <a:srcRect l="42303" t="15131" r="45141" b="39626"/>
          <a:stretch/>
        </p:blipFill>
        <p:spPr>
          <a:xfrm>
            <a:off x="8548991" y="1379753"/>
            <a:ext cx="2558266" cy="5185211"/>
          </a:xfrm>
          <a:prstGeom prst="rect">
            <a:avLst/>
          </a:prstGeom>
        </p:spPr>
      </p:pic>
      <p:sp>
        <p:nvSpPr>
          <p:cNvPr id="9" name="TextBox 8">
            <a:extLst>
              <a:ext uri="{FF2B5EF4-FFF2-40B4-BE49-F238E27FC236}">
                <a16:creationId xmlns:a16="http://schemas.microsoft.com/office/drawing/2014/main" id="{CC1D2A20-D175-41E3-878A-E1F44858C94C}"/>
              </a:ext>
            </a:extLst>
          </p:cNvPr>
          <p:cNvSpPr txBox="1"/>
          <p:nvPr/>
        </p:nvSpPr>
        <p:spPr>
          <a:xfrm>
            <a:off x="491542" y="859233"/>
            <a:ext cx="3970959" cy="769441"/>
          </a:xfrm>
          <a:prstGeom prst="rect">
            <a:avLst/>
          </a:prstGeom>
          <a:noFill/>
        </p:spPr>
        <p:txBody>
          <a:bodyPr wrap="none" rtlCol="0">
            <a:spAutoFit/>
          </a:bodyPr>
          <a:lstStyle/>
          <a:p>
            <a:r>
              <a:rPr lang="en-US" sz="4400" b="1" dirty="0"/>
              <a:t>Media &amp; Tools</a:t>
            </a:r>
            <a:endParaRPr lang="en-LR" sz="4400" b="1" dirty="0"/>
          </a:p>
        </p:txBody>
      </p:sp>
      <p:sp>
        <p:nvSpPr>
          <p:cNvPr id="11" name="TextBox 10">
            <a:extLst>
              <a:ext uri="{FF2B5EF4-FFF2-40B4-BE49-F238E27FC236}">
                <a16:creationId xmlns:a16="http://schemas.microsoft.com/office/drawing/2014/main" id="{17A1355A-986C-44B1-B3B3-765E8394C882}"/>
              </a:ext>
            </a:extLst>
          </p:cNvPr>
          <p:cNvSpPr txBox="1"/>
          <p:nvPr/>
        </p:nvSpPr>
        <p:spPr>
          <a:xfrm>
            <a:off x="539730" y="2191076"/>
            <a:ext cx="6556809" cy="4031873"/>
          </a:xfrm>
          <a:prstGeom prst="rect">
            <a:avLst/>
          </a:prstGeom>
          <a:noFill/>
        </p:spPr>
        <p:txBody>
          <a:bodyPr wrap="square" rtlCol="0">
            <a:spAutoFit/>
          </a:bodyPr>
          <a:lstStyle/>
          <a:p>
            <a:r>
              <a:rPr lang="en-US" sz="3200" dirty="0"/>
              <a:t>Key features for Media &amp; Tools</a:t>
            </a:r>
          </a:p>
          <a:p>
            <a:pPr marL="514350" indent="-514350">
              <a:buAutoNum type="arabicPeriod"/>
            </a:pPr>
            <a:r>
              <a:rPr lang="en-US" sz="3200" dirty="0"/>
              <a:t>News &amp; Blogs</a:t>
            </a:r>
          </a:p>
          <a:p>
            <a:pPr marL="514350" indent="-514350">
              <a:buAutoNum type="arabicPeriod"/>
            </a:pPr>
            <a:r>
              <a:rPr lang="en-US" sz="3200" dirty="0"/>
              <a:t>EKMS Bulletins</a:t>
            </a:r>
          </a:p>
          <a:p>
            <a:pPr marL="514350" indent="-514350">
              <a:buAutoNum type="arabicPeriod"/>
            </a:pPr>
            <a:r>
              <a:rPr lang="en-US" sz="3200" dirty="0"/>
              <a:t>FAQs</a:t>
            </a:r>
          </a:p>
          <a:p>
            <a:pPr marL="514350" indent="-514350">
              <a:buAutoNum type="arabicPeriod"/>
            </a:pPr>
            <a:r>
              <a:rPr lang="en-US" sz="3200" dirty="0"/>
              <a:t>Maps</a:t>
            </a:r>
          </a:p>
          <a:p>
            <a:pPr marL="514350" indent="-514350">
              <a:buAutoNum type="arabicPeriod"/>
            </a:pPr>
            <a:r>
              <a:rPr lang="en-US" sz="3200" dirty="0"/>
              <a:t>Join the community</a:t>
            </a:r>
          </a:p>
          <a:p>
            <a:pPr marL="514350" indent="-514350">
              <a:buAutoNum type="arabicPeriod"/>
            </a:pPr>
            <a:r>
              <a:rPr lang="en-US" sz="3200" dirty="0"/>
              <a:t>Startup online meetings</a:t>
            </a:r>
          </a:p>
          <a:p>
            <a:pPr marL="514350" indent="-514350">
              <a:buAutoNum type="arabicPeriod"/>
            </a:pPr>
            <a:r>
              <a:rPr lang="en-US" sz="3200" dirty="0"/>
              <a:t>EKMS </a:t>
            </a:r>
            <a:r>
              <a:rPr lang="en-US" sz="3200" dirty="0" err="1"/>
              <a:t>Clouddrive</a:t>
            </a:r>
            <a:endParaRPr lang="en-LR" sz="3200" dirty="0"/>
          </a:p>
        </p:txBody>
      </p:sp>
    </p:spTree>
    <p:extLst>
      <p:ext uri="{BB962C8B-B14F-4D97-AF65-F5344CB8AC3E}">
        <p14:creationId xmlns:p14="http://schemas.microsoft.com/office/powerpoint/2010/main" val="40082491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E54B03-286F-4E4D-9BC1-F402B7573388}"/>
              </a:ext>
            </a:extLst>
          </p:cNvPr>
          <p:cNvSpPr txBox="1"/>
          <p:nvPr/>
        </p:nvSpPr>
        <p:spPr>
          <a:xfrm>
            <a:off x="471664" y="332459"/>
            <a:ext cx="2395207" cy="769441"/>
          </a:xfrm>
          <a:prstGeom prst="rect">
            <a:avLst/>
          </a:prstGeom>
          <a:noFill/>
        </p:spPr>
        <p:txBody>
          <a:bodyPr wrap="none" rtlCol="0">
            <a:spAutoFit/>
          </a:bodyPr>
          <a:lstStyle/>
          <a:p>
            <a:r>
              <a:rPr lang="en-US" sz="4400" b="1" dirty="0"/>
              <a:t>Contact</a:t>
            </a:r>
            <a:endParaRPr lang="en-LR" sz="4400" b="1" dirty="0"/>
          </a:p>
        </p:txBody>
      </p:sp>
      <p:sp>
        <p:nvSpPr>
          <p:cNvPr id="8" name="TextBox 7">
            <a:extLst>
              <a:ext uri="{FF2B5EF4-FFF2-40B4-BE49-F238E27FC236}">
                <a16:creationId xmlns:a16="http://schemas.microsoft.com/office/drawing/2014/main" id="{44FE637B-8710-49BD-8FD2-ABDF12C83675}"/>
              </a:ext>
            </a:extLst>
          </p:cNvPr>
          <p:cNvSpPr txBox="1"/>
          <p:nvPr/>
        </p:nvSpPr>
        <p:spPr>
          <a:xfrm>
            <a:off x="3210340" y="532513"/>
            <a:ext cx="6954148" cy="461665"/>
          </a:xfrm>
          <a:prstGeom prst="rect">
            <a:avLst/>
          </a:prstGeom>
          <a:noFill/>
        </p:spPr>
        <p:txBody>
          <a:bodyPr wrap="none" rtlCol="0">
            <a:spAutoFit/>
          </a:bodyPr>
          <a:lstStyle/>
          <a:p>
            <a:r>
              <a:rPr lang="en-US" sz="2400" b="1" dirty="0"/>
              <a:t>- Send a short message to the EKMS manager</a:t>
            </a:r>
            <a:endParaRPr lang="en-LR" sz="2400" b="1" dirty="0"/>
          </a:p>
        </p:txBody>
      </p:sp>
      <p:pic>
        <p:nvPicPr>
          <p:cNvPr id="3" name="Picture 2" descr="Graphical user interface, text, application&#10;&#10;Description automatically generated">
            <a:extLst>
              <a:ext uri="{FF2B5EF4-FFF2-40B4-BE49-F238E27FC236}">
                <a16:creationId xmlns:a16="http://schemas.microsoft.com/office/drawing/2014/main" id="{19863819-5C45-4E1C-ABCD-4DA76043B0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5" y="1156826"/>
            <a:ext cx="11678250" cy="5600988"/>
          </a:xfrm>
          <a:prstGeom prst="rect">
            <a:avLst/>
          </a:prstGeom>
        </p:spPr>
      </p:pic>
    </p:spTree>
    <p:extLst>
      <p:ext uri="{BB962C8B-B14F-4D97-AF65-F5344CB8AC3E}">
        <p14:creationId xmlns:p14="http://schemas.microsoft.com/office/powerpoint/2010/main" val="2906030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730EE-C229-4E52-8580-66AD1CB4B739}"/>
              </a:ext>
            </a:extLst>
          </p:cNvPr>
          <p:cNvSpPr txBox="1"/>
          <p:nvPr/>
        </p:nvSpPr>
        <p:spPr>
          <a:xfrm>
            <a:off x="1217099" y="491486"/>
            <a:ext cx="7109639" cy="769441"/>
          </a:xfrm>
          <a:prstGeom prst="rect">
            <a:avLst/>
          </a:prstGeom>
          <a:noFill/>
        </p:spPr>
        <p:txBody>
          <a:bodyPr wrap="none" rtlCol="0">
            <a:spAutoFit/>
          </a:bodyPr>
          <a:lstStyle/>
          <a:p>
            <a:r>
              <a:rPr lang="en-US" sz="4400" b="1" dirty="0"/>
              <a:t>Other Menu and Features</a:t>
            </a:r>
            <a:endParaRPr lang="en-LR" sz="4400" b="1" dirty="0"/>
          </a:p>
        </p:txBody>
      </p:sp>
      <p:sp>
        <p:nvSpPr>
          <p:cNvPr id="6" name="TextBox 5">
            <a:extLst>
              <a:ext uri="{FF2B5EF4-FFF2-40B4-BE49-F238E27FC236}">
                <a16:creationId xmlns:a16="http://schemas.microsoft.com/office/drawing/2014/main" id="{F0B0FFF5-18FA-427B-B553-1293A34BAA26}"/>
              </a:ext>
            </a:extLst>
          </p:cNvPr>
          <p:cNvSpPr txBox="1"/>
          <p:nvPr/>
        </p:nvSpPr>
        <p:spPr>
          <a:xfrm>
            <a:off x="1451113" y="1789043"/>
            <a:ext cx="9961381" cy="2862322"/>
          </a:xfrm>
          <a:prstGeom prst="rect">
            <a:avLst/>
          </a:prstGeom>
          <a:noFill/>
        </p:spPr>
        <p:txBody>
          <a:bodyPr wrap="none" rtlCol="0">
            <a:spAutoFit/>
          </a:bodyPr>
          <a:lstStyle/>
          <a:p>
            <a:pPr marL="285750" indent="-285750">
              <a:buFontTx/>
              <a:buChar char="-"/>
            </a:pPr>
            <a:r>
              <a:rPr lang="en-US" sz="3600" b="1" dirty="0"/>
              <a:t>Contributing to EKMS</a:t>
            </a:r>
          </a:p>
          <a:p>
            <a:pPr marL="285750" indent="-285750">
              <a:buFontTx/>
              <a:buChar char="-"/>
            </a:pPr>
            <a:r>
              <a:rPr lang="en-US" sz="3600" b="1" dirty="0"/>
              <a:t>EKMS Newsletter</a:t>
            </a:r>
          </a:p>
          <a:p>
            <a:pPr marL="571500" indent="-571500">
              <a:buFontTx/>
              <a:buChar char="-"/>
            </a:pPr>
            <a:r>
              <a:rPr lang="en-US" sz="3600" b="1" dirty="0"/>
              <a:t>Security</a:t>
            </a:r>
          </a:p>
          <a:p>
            <a:pPr marL="571500" indent="-571500">
              <a:buFontTx/>
              <a:buChar char="-"/>
            </a:pPr>
            <a:r>
              <a:rPr lang="en-US" sz="3600" b="1" dirty="0"/>
              <a:t>Social media pages (Facebook &amp; Twitter)</a:t>
            </a:r>
          </a:p>
          <a:p>
            <a:pPr marL="571500" indent="-571500">
              <a:buFontTx/>
              <a:buChar char="-"/>
            </a:pPr>
            <a:r>
              <a:rPr lang="en-US" sz="3600" b="1" dirty="0"/>
              <a:t>Change site language</a:t>
            </a:r>
            <a:endParaRPr lang="en-LR" sz="3600" b="1" dirty="0"/>
          </a:p>
        </p:txBody>
      </p:sp>
    </p:spTree>
    <p:extLst>
      <p:ext uri="{BB962C8B-B14F-4D97-AF65-F5344CB8AC3E}">
        <p14:creationId xmlns:p14="http://schemas.microsoft.com/office/powerpoint/2010/main" val="236206139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EC371E-3888-466B-BADD-A62B5BB0B7A4}"/>
              </a:ext>
            </a:extLst>
          </p:cNvPr>
          <p:cNvSpPr>
            <a:spLocks noGrp="1"/>
          </p:cNvSpPr>
          <p:nvPr>
            <p:ph type="title"/>
          </p:nvPr>
        </p:nvSpPr>
        <p:spPr>
          <a:xfrm>
            <a:off x="79581" y="471479"/>
            <a:ext cx="10773950" cy="670404"/>
          </a:xfrm>
        </p:spPr>
        <p:txBody>
          <a:bodyPr/>
          <a:lstStyle/>
          <a:p>
            <a:pPr algn="ctr"/>
            <a:r>
              <a:rPr lang="en-US" b="1" dirty="0"/>
              <a:t>Outline of Lecture/Presentation</a:t>
            </a:r>
            <a:endParaRPr lang="en-LR" b="1" dirty="0"/>
          </a:p>
        </p:txBody>
      </p:sp>
      <p:cxnSp>
        <p:nvCxnSpPr>
          <p:cNvPr id="5" name="Straight Connector 4">
            <a:extLst>
              <a:ext uri="{FF2B5EF4-FFF2-40B4-BE49-F238E27FC236}">
                <a16:creationId xmlns:a16="http://schemas.microsoft.com/office/drawing/2014/main" id="{57042EF6-D03E-4B45-AF18-63CD65B1C0B6}"/>
              </a:ext>
            </a:extLst>
          </p:cNvPr>
          <p:cNvCxnSpPr>
            <a:cxnSpLocks/>
          </p:cNvCxnSpPr>
          <p:nvPr/>
        </p:nvCxnSpPr>
        <p:spPr>
          <a:xfrm>
            <a:off x="467139" y="1272210"/>
            <a:ext cx="996232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1CAB31C-B49E-4930-B31A-BB47417F764F}"/>
              </a:ext>
            </a:extLst>
          </p:cNvPr>
          <p:cNvSpPr txBox="1"/>
          <p:nvPr/>
        </p:nvSpPr>
        <p:spPr>
          <a:xfrm>
            <a:off x="467139" y="1554429"/>
            <a:ext cx="7279557" cy="4832092"/>
          </a:xfrm>
          <a:prstGeom prst="rect">
            <a:avLst/>
          </a:prstGeom>
          <a:noFill/>
        </p:spPr>
        <p:txBody>
          <a:bodyPr wrap="none" rtlCol="0">
            <a:spAutoFit/>
          </a:bodyPr>
          <a:lstStyle/>
          <a:p>
            <a:pPr marL="342900" indent="-342900">
              <a:buAutoNum type="arabicPeriod"/>
            </a:pPr>
            <a:r>
              <a:rPr lang="en-US" sz="2800" dirty="0">
                <a:solidFill>
                  <a:srgbClr val="FFFF00"/>
                </a:solidFill>
              </a:rPr>
              <a:t>Component and Tools of the EKMS</a:t>
            </a:r>
          </a:p>
          <a:p>
            <a:pPr marL="342900" indent="-342900">
              <a:buAutoNum type="arabicPeriod"/>
            </a:pPr>
            <a:r>
              <a:rPr lang="en-US" sz="2800" dirty="0">
                <a:solidFill>
                  <a:srgbClr val="FFFF00"/>
                </a:solidFill>
              </a:rPr>
              <a:t>Using the URL to Find the EKMS Website</a:t>
            </a:r>
          </a:p>
          <a:p>
            <a:pPr marL="342900" indent="-342900">
              <a:buAutoNum type="arabicPeriod"/>
            </a:pPr>
            <a:r>
              <a:rPr lang="en-US" sz="2800" dirty="0">
                <a:solidFill>
                  <a:srgbClr val="FFFF00"/>
                </a:solidFill>
              </a:rPr>
              <a:t>Exploring &amp; Navigating the EKMS</a:t>
            </a:r>
          </a:p>
          <a:p>
            <a:pPr marL="342900" indent="-342900">
              <a:buAutoNum type="arabicPeriod"/>
            </a:pPr>
            <a:r>
              <a:rPr lang="en-US" sz="2800" dirty="0">
                <a:solidFill>
                  <a:srgbClr val="FFFF00"/>
                </a:solidFill>
              </a:rPr>
              <a:t>Overview of the EKMS Back-end</a:t>
            </a:r>
          </a:p>
          <a:p>
            <a:pPr marL="342900" indent="-342900">
              <a:buAutoNum type="arabicPeriod"/>
            </a:pPr>
            <a:r>
              <a:rPr lang="en-US" sz="2800" dirty="0">
                <a:solidFill>
                  <a:srgbClr val="FFFF00"/>
                </a:solidFill>
              </a:rPr>
              <a:t>Edit &amp; Uploading contents</a:t>
            </a:r>
          </a:p>
          <a:p>
            <a:pPr marL="342900" indent="-342900">
              <a:buAutoNum type="arabicPeriod"/>
            </a:pPr>
            <a:r>
              <a:rPr lang="en-US" sz="2800" dirty="0">
                <a:solidFill>
                  <a:srgbClr val="FFFF00"/>
                </a:solidFill>
              </a:rPr>
              <a:t>Working with components and tools</a:t>
            </a:r>
          </a:p>
          <a:p>
            <a:pPr marL="457200" indent="-457200">
              <a:buFontTx/>
              <a:buChar char="-"/>
            </a:pPr>
            <a:r>
              <a:rPr lang="en-US" sz="2800" dirty="0">
                <a:solidFill>
                  <a:srgbClr val="FFFF00"/>
                </a:solidFill>
              </a:rPr>
              <a:t>Secure Cloud drive</a:t>
            </a:r>
          </a:p>
          <a:p>
            <a:pPr marL="457200" indent="-457200">
              <a:buFontTx/>
              <a:buChar char="-"/>
            </a:pPr>
            <a:r>
              <a:rPr lang="en-US" sz="2800" dirty="0">
                <a:solidFill>
                  <a:srgbClr val="FFFF00"/>
                </a:solidFill>
              </a:rPr>
              <a:t>Community Forum</a:t>
            </a:r>
          </a:p>
          <a:p>
            <a:pPr marL="457200" indent="-457200">
              <a:buFontTx/>
              <a:buChar char="-"/>
            </a:pPr>
            <a:r>
              <a:rPr lang="en-US" sz="2800" dirty="0">
                <a:solidFill>
                  <a:srgbClr val="FFFF00"/>
                </a:solidFill>
              </a:rPr>
              <a:t>FAQs, </a:t>
            </a:r>
            <a:r>
              <a:rPr lang="en-US" sz="2800" dirty="0" err="1">
                <a:solidFill>
                  <a:srgbClr val="FFFF00"/>
                </a:solidFill>
              </a:rPr>
              <a:t>etc</a:t>
            </a:r>
            <a:endParaRPr lang="en-US" sz="2800" dirty="0">
              <a:solidFill>
                <a:srgbClr val="FFFF00"/>
              </a:solidFill>
            </a:endParaRPr>
          </a:p>
          <a:p>
            <a:pPr marL="457200" indent="-457200">
              <a:buFontTx/>
              <a:buChar char="-"/>
            </a:pPr>
            <a:r>
              <a:rPr lang="en-US" sz="2800" dirty="0">
                <a:solidFill>
                  <a:srgbClr val="FFFF00"/>
                </a:solidFill>
              </a:rPr>
              <a:t>Bulletin Board</a:t>
            </a:r>
          </a:p>
          <a:p>
            <a:r>
              <a:rPr lang="en-US" sz="2800" dirty="0">
                <a:solidFill>
                  <a:srgbClr val="FFFF00"/>
                </a:solidFill>
              </a:rPr>
              <a:t>7. Questions &amp; Answers</a:t>
            </a:r>
          </a:p>
        </p:txBody>
      </p:sp>
    </p:spTree>
    <p:extLst>
      <p:ext uri="{BB962C8B-B14F-4D97-AF65-F5344CB8AC3E}">
        <p14:creationId xmlns:p14="http://schemas.microsoft.com/office/powerpoint/2010/main" val="1492660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question and answer">
            <a:extLst>
              <a:ext uri="{FF2B5EF4-FFF2-40B4-BE49-F238E27FC236}">
                <a16:creationId xmlns:a16="http://schemas.microsoft.com/office/drawing/2014/main" id="{B5737BDA-F39D-4668-8706-F1B589A517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64"/>
          <a:stretch/>
        </p:blipFill>
        <p:spPr bwMode="auto">
          <a:xfrm>
            <a:off x="4369075" y="860977"/>
            <a:ext cx="2488924" cy="302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63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5278765-F742-4267-B551-382508575055}"/>
              </a:ext>
            </a:extLst>
          </p:cNvPr>
          <p:cNvSpPr txBox="1"/>
          <p:nvPr/>
        </p:nvSpPr>
        <p:spPr>
          <a:xfrm>
            <a:off x="3082063" y="1371312"/>
            <a:ext cx="4907113" cy="1107996"/>
          </a:xfrm>
          <a:prstGeom prst="rect">
            <a:avLst/>
          </a:prstGeom>
          <a:noFill/>
        </p:spPr>
        <p:txBody>
          <a:bodyPr wrap="none" rtlCol="0">
            <a:spAutoFit/>
          </a:bodyPr>
          <a:lstStyle/>
          <a:p>
            <a:r>
              <a:rPr lang="en-US" sz="6600" b="1" dirty="0">
                <a:solidFill>
                  <a:srgbClr val="FFFF00"/>
                </a:solidFill>
              </a:rPr>
              <a:t>THANK YOU</a:t>
            </a:r>
            <a:endParaRPr lang="en-LR" sz="6600" b="1" dirty="0">
              <a:solidFill>
                <a:srgbClr val="FFFF00"/>
              </a:solidFill>
            </a:endParaRPr>
          </a:p>
        </p:txBody>
      </p:sp>
    </p:spTree>
    <p:extLst>
      <p:ext uri="{BB962C8B-B14F-4D97-AF65-F5344CB8AC3E}">
        <p14:creationId xmlns:p14="http://schemas.microsoft.com/office/powerpoint/2010/main" val="124044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7A0B52-CD44-4B69-9215-71713FCF9091}"/>
              </a:ext>
            </a:extLst>
          </p:cNvPr>
          <p:cNvSpPr>
            <a:spLocks noGrp="1"/>
          </p:cNvSpPr>
          <p:nvPr>
            <p:ph type="title"/>
          </p:nvPr>
        </p:nvSpPr>
        <p:spPr>
          <a:xfrm>
            <a:off x="79581" y="471479"/>
            <a:ext cx="10773950" cy="670404"/>
          </a:xfrm>
        </p:spPr>
        <p:txBody>
          <a:bodyPr/>
          <a:lstStyle/>
          <a:p>
            <a:pPr algn="ctr"/>
            <a:r>
              <a:rPr lang="en-US" b="1" dirty="0"/>
              <a:t>Key Components/Tools of the E.K.M.S</a:t>
            </a:r>
            <a:endParaRPr lang="en-LR" b="1" dirty="0"/>
          </a:p>
        </p:txBody>
      </p:sp>
      <p:cxnSp>
        <p:nvCxnSpPr>
          <p:cNvPr id="5" name="Straight Connector 4">
            <a:extLst>
              <a:ext uri="{FF2B5EF4-FFF2-40B4-BE49-F238E27FC236}">
                <a16:creationId xmlns:a16="http://schemas.microsoft.com/office/drawing/2014/main" id="{77AFA9B4-876A-4CF7-A4DD-9E8ED60F01A5}"/>
              </a:ext>
            </a:extLst>
          </p:cNvPr>
          <p:cNvCxnSpPr>
            <a:cxnSpLocks/>
          </p:cNvCxnSpPr>
          <p:nvPr/>
        </p:nvCxnSpPr>
        <p:spPr>
          <a:xfrm>
            <a:off x="467139" y="1272210"/>
            <a:ext cx="996232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A506F084-7CE6-4C95-BF1C-C6E9F2E002F2}"/>
              </a:ext>
            </a:extLst>
          </p:cNvPr>
          <p:cNvSpPr txBox="1"/>
          <p:nvPr/>
        </p:nvSpPr>
        <p:spPr>
          <a:xfrm>
            <a:off x="228598" y="1756929"/>
            <a:ext cx="11241159" cy="584775"/>
          </a:xfrm>
          <a:prstGeom prst="rect">
            <a:avLst/>
          </a:prstGeom>
          <a:noFill/>
        </p:spPr>
        <p:txBody>
          <a:bodyPr wrap="square" rtlCol="0">
            <a:spAutoFit/>
          </a:bodyPr>
          <a:lstStyle/>
          <a:p>
            <a:pPr algn="ctr"/>
            <a:r>
              <a:rPr lang="en-US" sz="3200" b="1" dirty="0"/>
              <a:t>EKMS - design consists different components and tools.</a:t>
            </a:r>
          </a:p>
        </p:txBody>
      </p:sp>
      <p:sp>
        <p:nvSpPr>
          <p:cNvPr id="7" name="TextBox 6">
            <a:extLst>
              <a:ext uri="{FF2B5EF4-FFF2-40B4-BE49-F238E27FC236}">
                <a16:creationId xmlns:a16="http://schemas.microsoft.com/office/drawing/2014/main" id="{8058B484-F95D-421C-8B32-1BF2601D4247}"/>
              </a:ext>
            </a:extLst>
          </p:cNvPr>
          <p:cNvSpPr txBox="1"/>
          <p:nvPr/>
        </p:nvSpPr>
        <p:spPr>
          <a:xfrm>
            <a:off x="535649" y="3371332"/>
            <a:ext cx="2464136" cy="523220"/>
          </a:xfrm>
          <a:prstGeom prst="rect">
            <a:avLst/>
          </a:prstGeom>
          <a:noFill/>
        </p:spPr>
        <p:txBody>
          <a:bodyPr wrap="none" rtlCol="0">
            <a:spAutoFit/>
          </a:bodyPr>
          <a:lstStyle/>
          <a:p>
            <a:r>
              <a:rPr lang="en-US" sz="2800" b="1" dirty="0"/>
              <a:t>Components</a:t>
            </a:r>
          </a:p>
        </p:txBody>
      </p:sp>
      <p:sp>
        <p:nvSpPr>
          <p:cNvPr id="9" name="TextBox 8">
            <a:extLst>
              <a:ext uri="{FF2B5EF4-FFF2-40B4-BE49-F238E27FC236}">
                <a16:creationId xmlns:a16="http://schemas.microsoft.com/office/drawing/2014/main" id="{FCF25863-E420-4177-817B-7F57DED306ED}"/>
              </a:ext>
            </a:extLst>
          </p:cNvPr>
          <p:cNvSpPr txBox="1"/>
          <p:nvPr/>
        </p:nvSpPr>
        <p:spPr>
          <a:xfrm>
            <a:off x="6433931" y="3309066"/>
            <a:ext cx="1306768" cy="523220"/>
          </a:xfrm>
          <a:prstGeom prst="rect">
            <a:avLst/>
          </a:prstGeom>
          <a:noFill/>
        </p:spPr>
        <p:txBody>
          <a:bodyPr wrap="none" rtlCol="0">
            <a:spAutoFit/>
          </a:bodyPr>
          <a:lstStyle/>
          <a:p>
            <a:r>
              <a:rPr lang="en-US" sz="2800" b="1" dirty="0"/>
              <a:t>TOOLS</a:t>
            </a:r>
          </a:p>
        </p:txBody>
      </p:sp>
      <p:cxnSp>
        <p:nvCxnSpPr>
          <p:cNvPr id="11" name="Straight Connector 10">
            <a:extLst>
              <a:ext uri="{FF2B5EF4-FFF2-40B4-BE49-F238E27FC236}">
                <a16:creationId xmlns:a16="http://schemas.microsoft.com/office/drawing/2014/main" id="{47CB21E2-3C96-43EA-99F9-2248E0065065}"/>
              </a:ext>
            </a:extLst>
          </p:cNvPr>
          <p:cNvCxnSpPr/>
          <p:nvPr/>
        </p:nvCxnSpPr>
        <p:spPr>
          <a:xfrm>
            <a:off x="605223" y="3894552"/>
            <a:ext cx="23945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DB4FE3-99BF-460D-B72A-42A668438EA5}"/>
              </a:ext>
            </a:extLst>
          </p:cNvPr>
          <p:cNvCxnSpPr/>
          <p:nvPr/>
        </p:nvCxnSpPr>
        <p:spPr>
          <a:xfrm>
            <a:off x="6433931" y="3832286"/>
            <a:ext cx="18851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51725F-D532-445B-BE6F-769849B49C15}"/>
              </a:ext>
            </a:extLst>
          </p:cNvPr>
          <p:cNvSpPr txBox="1"/>
          <p:nvPr/>
        </p:nvSpPr>
        <p:spPr>
          <a:xfrm>
            <a:off x="535649" y="4422913"/>
            <a:ext cx="3855543" cy="1384995"/>
          </a:xfrm>
          <a:prstGeom prst="rect">
            <a:avLst/>
          </a:prstGeom>
          <a:noFill/>
        </p:spPr>
        <p:txBody>
          <a:bodyPr wrap="none" rtlCol="0">
            <a:spAutoFit/>
          </a:bodyPr>
          <a:lstStyle/>
          <a:p>
            <a:pPr marL="342900" indent="-342900">
              <a:buAutoNum type="arabicPeriod"/>
            </a:pPr>
            <a:r>
              <a:rPr lang="en-US" sz="2800" dirty="0">
                <a:solidFill>
                  <a:srgbClr val="FFFF00"/>
                </a:solidFill>
              </a:rPr>
              <a:t>EKMS Main website</a:t>
            </a:r>
          </a:p>
          <a:p>
            <a:pPr marL="342900" indent="-342900">
              <a:buAutoNum type="arabicPeriod"/>
            </a:pPr>
            <a:r>
              <a:rPr lang="en-US" sz="2800" dirty="0">
                <a:solidFill>
                  <a:srgbClr val="FFFF00"/>
                </a:solidFill>
              </a:rPr>
              <a:t>Cloud Drive</a:t>
            </a:r>
          </a:p>
          <a:p>
            <a:pPr marL="342900" indent="-342900">
              <a:buAutoNum type="arabicPeriod"/>
            </a:pPr>
            <a:r>
              <a:rPr lang="en-US" sz="2800" dirty="0">
                <a:solidFill>
                  <a:srgbClr val="FFFF00"/>
                </a:solidFill>
              </a:rPr>
              <a:t>Community Forum</a:t>
            </a:r>
          </a:p>
        </p:txBody>
      </p:sp>
      <p:sp>
        <p:nvSpPr>
          <p:cNvPr id="16" name="TextBox 15">
            <a:extLst>
              <a:ext uri="{FF2B5EF4-FFF2-40B4-BE49-F238E27FC236}">
                <a16:creationId xmlns:a16="http://schemas.microsoft.com/office/drawing/2014/main" id="{78A6EF85-003A-448D-9751-0F0E008F1750}"/>
              </a:ext>
            </a:extLst>
          </p:cNvPr>
          <p:cNvSpPr txBox="1"/>
          <p:nvPr/>
        </p:nvSpPr>
        <p:spPr>
          <a:xfrm>
            <a:off x="6337266" y="4534209"/>
            <a:ext cx="5319085" cy="1815882"/>
          </a:xfrm>
          <a:prstGeom prst="rect">
            <a:avLst/>
          </a:prstGeom>
          <a:noFill/>
        </p:spPr>
        <p:txBody>
          <a:bodyPr wrap="none" rtlCol="0">
            <a:spAutoFit/>
          </a:bodyPr>
          <a:lstStyle/>
          <a:p>
            <a:pPr marL="342900" indent="-342900">
              <a:buAutoNum type="arabicPeriod"/>
            </a:pPr>
            <a:r>
              <a:rPr lang="en-US" sz="2800" dirty="0">
                <a:solidFill>
                  <a:srgbClr val="FFFF00"/>
                </a:solidFill>
              </a:rPr>
              <a:t>EKMS Bulletins</a:t>
            </a:r>
          </a:p>
          <a:p>
            <a:pPr marL="342900" indent="-342900">
              <a:buAutoNum type="arabicPeriod"/>
            </a:pPr>
            <a:r>
              <a:rPr lang="en-US" sz="2800" dirty="0">
                <a:solidFill>
                  <a:srgbClr val="FFFF00"/>
                </a:solidFill>
              </a:rPr>
              <a:t>Online Video Conferencing</a:t>
            </a:r>
          </a:p>
          <a:p>
            <a:pPr marL="342900" indent="-342900">
              <a:buAutoNum type="arabicPeriod"/>
            </a:pPr>
            <a:r>
              <a:rPr lang="en-US" sz="2800" dirty="0">
                <a:solidFill>
                  <a:srgbClr val="FFFF00"/>
                </a:solidFill>
              </a:rPr>
              <a:t>FAQs</a:t>
            </a:r>
          </a:p>
          <a:p>
            <a:pPr marL="342900" indent="-342900">
              <a:buAutoNum type="arabicPeriod"/>
            </a:pPr>
            <a:r>
              <a:rPr lang="en-US" sz="2800" dirty="0">
                <a:solidFill>
                  <a:srgbClr val="FFFF00"/>
                </a:solidFill>
              </a:rPr>
              <a:t>Live Chat</a:t>
            </a:r>
          </a:p>
        </p:txBody>
      </p:sp>
    </p:spTree>
    <p:extLst>
      <p:ext uri="{BB962C8B-B14F-4D97-AF65-F5344CB8AC3E}">
        <p14:creationId xmlns:p14="http://schemas.microsoft.com/office/powerpoint/2010/main" val="35007902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6CE465-296E-448E-B6F8-6A7D30C5BCAB}"/>
              </a:ext>
            </a:extLst>
          </p:cNvPr>
          <p:cNvSpPr txBox="1"/>
          <p:nvPr/>
        </p:nvSpPr>
        <p:spPr>
          <a:xfrm>
            <a:off x="467138" y="1324801"/>
            <a:ext cx="6570283" cy="1384995"/>
          </a:xfrm>
          <a:prstGeom prst="rect">
            <a:avLst/>
          </a:prstGeom>
          <a:noFill/>
        </p:spPr>
        <p:txBody>
          <a:bodyPr wrap="square" rtlCol="0">
            <a:spAutoFit/>
          </a:bodyPr>
          <a:lstStyle/>
          <a:p>
            <a:r>
              <a:rPr lang="en-US" sz="2800" b="1" dirty="0"/>
              <a:t>EKMS main website was designed using WordPress Content Management System.</a:t>
            </a:r>
            <a:endParaRPr lang="en-LR" sz="2800" b="1" dirty="0"/>
          </a:p>
        </p:txBody>
      </p:sp>
      <p:pic>
        <p:nvPicPr>
          <p:cNvPr id="7" name="Picture 6" descr="A close up of a sign&#10;&#10;Description automatically generated">
            <a:extLst>
              <a:ext uri="{FF2B5EF4-FFF2-40B4-BE49-F238E27FC236}">
                <a16:creationId xmlns:a16="http://schemas.microsoft.com/office/drawing/2014/main" id="{A15C64DE-57B2-4050-87A0-DA53521496E9}"/>
              </a:ext>
            </a:extLst>
          </p:cNvPr>
          <p:cNvPicPr>
            <a:picLocks noChangeAspect="1"/>
          </p:cNvPicPr>
          <p:nvPr/>
        </p:nvPicPr>
        <p:blipFill rotWithShape="1">
          <a:blip r:embed="rId2">
            <a:extLst>
              <a:ext uri="{28A0092B-C50C-407E-A947-70E740481C1C}">
                <a14:useLocalDpi xmlns:a14="http://schemas.microsoft.com/office/drawing/2010/main" val="0"/>
              </a:ext>
            </a:extLst>
          </a:blip>
          <a:srcRect l="12643" t="-5116" r="15098" b="19185"/>
          <a:stretch/>
        </p:blipFill>
        <p:spPr>
          <a:xfrm>
            <a:off x="8463609" y="1353477"/>
            <a:ext cx="1222513" cy="1088544"/>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C655BD1C-1DAE-4F03-99D9-20505DC12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01" y="3170596"/>
            <a:ext cx="1691838" cy="1186484"/>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127874A7-AA4D-4613-BA70-2CF540C3C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7178" y="3302297"/>
            <a:ext cx="2329900" cy="99943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670A4FA-1FCA-4D17-B23E-F21BD309F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70" y="4740965"/>
            <a:ext cx="715275" cy="715275"/>
          </a:xfrm>
          <a:prstGeom prst="rect">
            <a:avLst/>
          </a:prstGeom>
        </p:spPr>
      </p:pic>
      <p:pic>
        <p:nvPicPr>
          <p:cNvPr id="15" name="Picture 14" descr="A picture containing clock, drawing&#10;&#10;Description automatically generated">
            <a:extLst>
              <a:ext uri="{FF2B5EF4-FFF2-40B4-BE49-F238E27FC236}">
                <a16:creationId xmlns:a16="http://schemas.microsoft.com/office/drawing/2014/main" id="{5866F95D-F545-4D43-ADE5-1218A62CB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1320" y="4798731"/>
            <a:ext cx="715275" cy="71527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41CE0C5C-9004-48C7-92E6-EB22334AD5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7166" y="4798731"/>
            <a:ext cx="819244" cy="741871"/>
          </a:xfrm>
          <a:prstGeom prst="rect">
            <a:avLst/>
          </a:prstGeom>
        </p:spPr>
      </p:pic>
      <p:pic>
        <p:nvPicPr>
          <p:cNvPr id="19" name="Picture 18" descr="A close up of a logo&#10;&#10;Description automatically generated">
            <a:extLst>
              <a:ext uri="{FF2B5EF4-FFF2-40B4-BE49-F238E27FC236}">
                <a16:creationId xmlns:a16="http://schemas.microsoft.com/office/drawing/2014/main" id="{C0449CF9-9FFC-4E27-A816-11E97B9678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1882" y="4731193"/>
            <a:ext cx="715275" cy="715275"/>
          </a:xfrm>
          <a:prstGeom prst="rect">
            <a:avLst/>
          </a:prstGeom>
        </p:spPr>
      </p:pic>
      <p:pic>
        <p:nvPicPr>
          <p:cNvPr id="21" name="Picture 20" descr="A picture containing light&#10;&#10;Description automatically generated">
            <a:extLst>
              <a:ext uri="{FF2B5EF4-FFF2-40B4-BE49-F238E27FC236}">
                <a16:creationId xmlns:a16="http://schemas.microsoft.com/office/drawing/2014/main" id="{FFC0C4B4-C6C8-4CA5-913C-6FD1C663AD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1311" y="4730854"/>
            <a:ext cx="753445" cy="753445"/>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2300F4D2-DEC6-4A68-88B8-D5340B9C35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55621" y="4805454"/>
            <a:ext cx="753445" cy="753445"/>
          </a:xfrm>
          <a:prstGeom prst="rect">
            <a:avLst/>
          </a:prstGeom>
        </p:spPr>
      </p:pic>
      <p:sp>
        <p:nvSpPr>
          <p:cNvPr id="24" name="TextBox 23">
            <a:extLst>
              <a:ext uri="{FF2B5EF4-FFF2-40B4-BE49-F238E27FC236}">
                <a16:creationId xmlns:a16="http://schemas.microsoft.com/office/drawing/2014/main" id="{07612311-CFBC-40D0-9C2D-EA822C4E9206}"/>
              </a:ext>
            </a:extLst>
          </p:cNvPr>
          <p:cNvSpPr txBox="1"/>
          <p:nvPr/>
        </p:nvSpPr>
        <p:spPr>
          <a:xfrm>
            <a:off x="2416758" y="5585790"/>
            <a:ext cx="809837" cy="369332"/>
          </a:xfrm>
          <a:prstGeom prst="rect">
            <a:avLst/>
          </a:prstGeom>
          <a:noFill/>
        </p:spPr>
        <p:txBody>
          <a:bodyPr wrap="none" rtlCol="0">
            <a:spAutoFit/>
          </a:bodyPr>
          <a:lstStyle/>
          <a:p>
            <a:r>
              <a:rPr lang="en-US" dirty="0" err="1"/>
              <a:t>Plone</a:t>
            </a:r>
            <a:endParaRPr lang="en-LR" dirty="0"/>
          </a:p>
        </p:txBody>
      </p:sp>
      <p:sp>
        <p:nvSpPr>
          <p:cNvPr id="25" name="TextBox 24">
            <a:extLst>
              <a:ext uri="{FF2B5EF4-FFF2-40B4-BE49-F238E27FC236}">
                <a16:creationId xmlns:a16="http://schemas.microsoft.com/office/drawing/2014/main" id="{5F78D1A0-A6A9-4EDE-9075-333D2EA0D260}"/>
              </a:ext>
            </a:extLst>
          </p:cNvPr>
          <p:cNvSpPr txBox="1"/>
          <p:nvPr/>
        </p:nvSpPr>
        <p:spPr>
          <a:xfrm>
            <a:off x="252335" y="5514006"/>
            <a:ext cx="1697901" cy="369332"/>
          </a:xfrm>
          <a:prstGeom prst="rect">
            <a:avLst/>
          </a:prstGeom>
          <a:noFill/>
        </p:spPr>
        <p:txBody>
          <a:bodyPr wrap="none" rtlCol="0">
            <a:spAutoFit/>
          </a:bodyPr>
          <a:lstStyle/>
          <a:p>
            <a:r>
              <a:rPr lang="en-US" dirty="0" err="1"/>
              <a:t>Evoq</a:t>
            </a:r>
            <a:r>
              <a:rPr lang="en-US" dirty="0"/>
              <a:t> content</a:t>
            </a:r>
            <a:endParaRPr lang="en-LR" dirty="0"/>
          </a:p>
        </p:txBody>
      </p:sp>
      <p:sp>
        <p:nvSpPr>
          <p:cNvPr id="26" name="TextBox 25">
            <a:extLst>
              <a:ext uri="{FF2B5EF4-FFF2-40B4-BE49-F238E27FC236}">
                <a16:creationId xmlns:a16="http://schemas.microsoft.com/office/drawing/2014/main" id="{D528E660-7F70-48BF-9045-0073AC7BFEEE}"/>
              </a:ext>
            </a:extLst>
          </p:cNvPr>
          <p:cNvSpPr txBox="1"/>
          <p:nvPr/>
        </p:nvSpPr>
        <p:spPr>
          <a:xfrm>
            <a:off x="6114907" y="5456240"/>
            <a:ext cx="1768433" cy="369332"/>
          </a:xfrm>
          <a:prstGeom prst="rect">
            <a:avLst/>
          </a:prstGeom>
          <a:noFill/>
        </p:spPr>
        <p:txBody>
          <a:bodyPr wrap="none" rtlCol="0">
            <a:spAutoFit/>
          </a:bodyPr>
          <a:lstStyle/>
          <a:p>
            <a:r>
              <a:rPr lang="en-US" dirty="0"/>
              <a:t>Square Space</a:t>
            </a:r>
            <a:endParaRPr lang="en-LR" dirty="0"/>
          </a:p>
        </p:txBody>
      </p:sp>
      <p:sp>
        <p:nvSpPr>
          <p:cNvPr id="31" name="Title 1">
            <a:extLst>
              <a:ext uri="{FF2B5EF4-FFF2-40B4-BE49-F238E27FC236}">
                <a16:creationId xmlns:a16="http://schemas.microsoft.com/office/drawing/2014/main" id="{98D20B16-38A7-41D7-BF52-7D4F6F0DAFB5}"/>
              </a:ext>
            </a:extLst>
          </p:cNvPr>
          <p:cNvSpPr>
            <a:spLocks noGrp="1"/>
          </p:cNvSpPr>
          <p:nvPr>
            <p:ph type="title"/>
          </p:nvPr>
        </p:nvSpPr>
        <p:spPr>
          <a:xfrm>
            <a:off x="61324" y="208721"/>
            <a:ext cx="10773950" cy="670404"/>
          </a:xfrm>
        </p:spPr>
        <p:txBody>
          <a:bodyPr/>
          <a:lstStyle/>
          <a:p>
            <a:pPr algn="ctr"/>
            <a:r>
              <a:rPr lang="en-US" b="1" dirty="0"/>
              <a:t>MAIN WEBSITE OF THE E.K.M.S</a:t>
            </a:r>
            <a:endParaRPr lang="en-LR" b="1" dirty="0"/>
          </a:p>
        </p:txBody>
      </p:sp>
      <p:cxnSp>
        <p:nvCxnSpPr>
          <p:cNvPr id="32" name="Straight Connector 31">
            <a:extLst>
              <a:ext uri="{FF2B5EF4-FFF2-40B4-BE49-F238E27FC236}">
                <a16:creationId xmlns:a16="http://schemas.microsoft.com/office/drawing/2014/main" id="{D834515E-4EB6-41F9-A242-42A1761904A7}"/>
              </a:ext>
            </a:extLst>
          </p:cNvPr>
          <p:cNvCxnSpPr>
            <a:cxnSpLocks/>
          </p:cNvCxnSpPr>
          <p:nvPr/>
        </p:nvCxnSpPr>
        <p:spPr>
          <a:xfrm>
            <a:off x="467138" y="938761"/>
            <a:ext cx="996232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C538683A-4D39-488E-AF80-B840AE21E975}"/>
              </a:ext>
            </a:extLst>
          </p:cNvPr>
          <p:cNvSpPr txBox="1"/>
          <p:nvPr/>
        </p:nvSpPr>
        <p:spPr>
          <a:xfrm>
            <a:off x="8463609" y="2472957"/>
            <a:ext cx="1340432" cy="369332"/>
          </a:xfrm>
          <a:prstGeom prst="rect">
            <a:avLst/>
          </a:prstGeom>
          <a:noFill/>
        </p:spPr>
        <p:txBody>
          <a:bodyPr wrap="none" rtlCol="0">
            <a:spAutoFit/>
          </a:bodyPr>
          <a:lstStyle/>
          <a:p>
            <a:r>
              <a:rPr lang="en-US" dirty="0" err="1"/>
              <a:t>Wordpress</a:t>
            </a:r>
            <a:endParaRPr lang="en-LR" dirty="0"/>
          </a:p>
        </p:txBody>
      </p:sp>
    </p:spTree>
    <p:extLst>
      <p:ext uri="{BB962C8B-B14F-4D97-AF65-F5344CB8AC3E}">
        <p14:creationId xmlns:p14="http://schemas.microsoft.com/office/powerpoint/2010/main" val="363917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39916B8-22EE-422A-9AA1-3E7B44B5E9FA}"/>
              </a:ext>
            </a:extLst>
          </p:cNvPr>
          <p:cNvSpPr txBox="1"/>
          <p:nvPr/>
        </p:nvSpPr>
        <p:spPr>
          <a:xfrm>
            <a:off x="1086676" y="198782"/>
            <a:ext cx="8693428" cy="2062103"/>
          </a:xfrm>
          <a:prstGeom prst="rect">
            <a:avLst/>
          </a:prstGeom>
          <a:noFill/>
        </p:spPr>
        <p:txBody>
          <a:bodyPr wrap="square" rtlCol="0">
            <a:spAutoFit/>
          </a:bodyPr>
          <a:lstStyle/>
          <a:p>
            <a:r>
              <a:rPr lang="en-US" sz="3200" b="1" dirty="0"/>
              <a:t>The EKMS main website can be access using the below link:</a:t>
            </a:r>
          </a:p>
          <a:p>
            <a:endParaRPr lang="en-US" sz="3200" b="1" dirty="0"/>
          </a:p>
          <a:p>
            <a:r>
              <a:rPr lang="en-US" sz="3200" b="1" dirty="0"/>
              <a:t>URL - </a:t>
            </a:r>
            <a:r>
              <a:rPr lang="en-US" sz="3200" b="1" dirty="0">
                <a:hlinkClick r:id="rId2"/>
              </a:rPr>
              <a:t>https://ekmsliberia.info</a:t>
            </a:r>
            <a:endParaRPr lang="en-US" sz="3200" b="1" dirty="0"/>
          </a:p>
        </p:txBody>
      </p:sp>
      <p:pic>
        <p:nvPicPr>
          <p:cNvPr id="3" name="Picture 2">
            <a:extLst>
              <a:ext uri="{FF2B5EF4-FFF2-40B4-BE49-F238E27FC236}">
                <a16:creationId xmlns:a16="http://schemas.microsoft.com/office/drawing/2014/main" id="{47F41D6D-FE2B-46F8-A95A-3F2508EE5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41" y="2260885"/>
            <a:ext cx="12002117" cy="4597115"/>
          </a:xfrm>
          <a:prstGeom prst="rect">
            <a:avLst/>
          </a:prstGeom>
        </p:spPr>
      </p:pic>
    </p:spTree>
    <p:extLst>
      <p:ext uri="{BB962C8B-B14F-4D97-AF65-F5344CB8AC3E}">
        <p14:creationId xmlns:p14="http://schemas.microsoft.com/office/powerpoint/2010/main" val="35220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F34085-1D5B-4A88-B6B9-9BFC441C3C89}"/>
              </a:ext>
            </a:extLst>
          </p:cNvPr>
          <p:cNvSpPr>
            <a:spLocks noGrp="1"/>
          </p:cNvSpPr>
          <p:nvPr>
            <p:ph type="title"/>
          </p:nvPr>
        </p:nvSpPr>
        <p:spPr>
          <a:xfrm>
            <a:off x="874711" y="303460"/>
            <a:ext cx="9404723" cy="670404"/>
          </a:xfrm>
        </p:spPr>
        <p:txBody>
          <a:bodyPr/>
          <a:lstStyle/>
          <a:p>
            <a:pPr algn="ctr"/>
            <a:r>
              <a:rPr lang="en-US" b="1" dirty="0"/>
              <a:t>CLOUD DRIVE OF THE EKMS</a:t>
            </a:r>
            <a:endParaRPr lang="en-LR" b="1" dirty="0"/>
          </a:p>
        </p:txBody>
      </p:sp>
      <p:cxnSp>
        <p:nvCxnSpPr>
          <p:cNvPr id="6" name="Straight Connector 5">
            <a:extLst>
              <a:ext uri="{FF2B5EF4-FFF2-40B4-BE49-F238E27FC236}">
                <a16:creationId xmlns:a16="http://schemas.microsoft.com/office/drawing/2014/main" id="{FE43C4CC-90CE-4548-8414-A78F3762D8FC}"/>
              </a:ext>
            </a:extLst>
          </p:cNvPr>
          <p:cNvCxnSpPr/>
          <p:nvPr/>
        </p:nvCxnSpPr>
        <p:spPr>
          <a:xfrm>
            <a:off x="1135434" y="1073255"/>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57D284E-3397-43D5-805E-525336486547}"/>
              </a:ext>
            </a:extLst>
          </p:cNvPr>
          <p:cNvSpPr txBox="1"/>
          <p:nvPr/>
        </p:nvSpPr>
        <p:spPr>
          <a:xfrm>
            <a:off x="1014627" y="1520963"/>
            <a:ext cx="7552067" cy="523220"/>
          </a:xfrm>
          <a:prstGeom prst="rect">
            <a:avLst/>
          </a:prstGeom>
          <a:noFill/>
        </p:spPr>
        <p:txBody>
          <a:bodyPr wrap="none" rtlCol="0">
            <a:spAutoFit/>
          </a:bodyPr>
          <a:lstStyle/>
          <a:p>
            <a:r>
              <a:rPr lang="en-US" sz="2800" b="1" dirty="0"/>
              <a:t>A component of the EKMS – CLOUD DRIVE</a:t>
            </a:r>
            <a:endParaRPr lang="en-LR" sz="2800" b="1" dirty="0"/>
          </a:p>
        </p:txBody>
      </p:sp>
      <p:sp>
        <p:nvSpPr>
          <p:cNvPr id="8" name="TextBox 7">
            <a:extLst>
              <a:ext uri="{FF2B5EF4-FFF2-40B4-BE49-F238E27FC236}">
                <a16:creationId xmlns:a16="http://schemas.microsoft.com/office/drawing/2014/main" id="{C8AA4D23-3E93-4D29-B41E-1E123832BB87}"/>
              </a:ext>
            </a:extLst>
          </p:cNvPr>
          <p:cNvSpPr txBox="1"/>
          <p:nvPr/>
        </p:nvSpPr>
        <p:spPr>
          <a:xfrm>
            <a:off x="487017" y="2697058"/>
            <a:ext cx="4035287" cy="3539430"/>
          </a:xfrm>
          <a:prstGeom prst="rect">
            <a:avLst/>
          </a:prstGeom>
          <a:noFill/>
        </p:spPr>
        <p:txBody>
          <a:bodyPr wrap="square" rtlCol="0">
            <a:spAutoFit/>
          </a:bodyPr>
          <a:lstStyle/>
          <a:p>
            <a:r>
              <a:rPr lang="en-US" sz="3200" dirty="0">
                <a:latin typeface="Arial" panose="020B0604020202020204" pitchFamily="34" charset="0"/>
                <a:ea typeface="Calibri" panose="020F0502020204030204" pitchFamily="34" charset="0"/>
              </a:rPr>
              <a:t>Authorized U</a:t>
            </a:r>
            <a:r>
              <a:rPr lang="en-US" sz="3200" dirty="0">
                <a:effectLst/>
                <a:latin typeface="Arial" panose="020B0604020202020204" pitchFamily="34" charset="0"/>
                <a:ea typeface="Calibri" panose="020F0502020204030204" pitchFamily="34" charset="0"/>
              </a:rPr>
              <a:t>sers can login to a Secure Cloud Drive to upload documents and other important contents for the EKMS.</a:t>
            </a:r>
            <a:endParaRPr lang="en-LR" sz="3200" dirty="0"/>
          </a:p>
        </p:txBody>
      </p:sp>
      <p:pic>
        <p:nvPicPr>
          <p:cNvPr id="10" name="Picture 9">
            <a:extLst>
              <a:ext uri="{FF2B5EF4-FFF2-40B4-BE49-F238E27FC236}">
                <a16:creationId xmlns:a16="http://schemas.microsoft.com/office/drawing/2014/main" id="{65278D05-235A-4B33-AF14-BC2F1CF97419}"/>
              </a:ext>
            </a:extLst>
          </p:cNvPr>
          <p:cNvPicPr>
            <a:picLocks noChangeAspect="1"/>
          </p:cNvPicPr>
          <p:nvPr/>
        </p:nvPicPr>
        <p:blipFill rotWithShape="1">
          <a:blip r:embed="rId2"/>
          <a:srcRect t="14348" b="11304"/>
          <a:stretch/>
        </p:blipFill>
        <p:spPr>
          <a:xfrm>
            <a:off x="4522304" y="2491889"/>
            <a:ext cx="7319388" cy="3292853"/>
          </a:xfrm>
          <a:prstGeom prst="rect">
            <a:avLst/>
          </a:prstGeom>
        </p:spPr>
      </p:pic>
    </p:spTree>
    <p:extLst>
      <p:ext uri="{BB962C8B-B14F-4D97-AF65-F5344CB8AC3E}">
        <p14:creationId xmlns:p14="http://schemas.microsoft.com/office/powerpoint/2010/main" val="3409751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842A67-47BB-4DFB-847A-EA112006230D}"/>
              </a:ext>
            </a:extLst>
          </p:cNvPr>
          <p:cNvSpPr>
            <a:spLocks noGrp="1"/>
          </p:cNvSpPr>
          <p:nvPr>
            <p:ph type="title"/>
          </p:nvPr>
        </p:nvSpPr>
        <p:spPr>
          <a:xfrm>
            <a:off x="884650" y="213173"/>
            <a:ext cx="9404723" cy="670404"/>
          </a:xfrm>
        </p:spPr>
        <p:txBody>
          <a:bodyPr/>
          <a:lstStyle/>
          <a:p>
            <a:pPr algn="ctr"/>
            <a:r>
              <a:rPr lang="en-US" b="1" dirty="0"/>
              <a:t>EKMS COMMUNITY FORUM</a:t>
            </a:r>
            <a:endParaRPr lang="en-LR" b="1" dirty="0"/>
          </a:p>
        </p:txBody>
      </p:sp>
      <p:cxnSp>
        <p:nvCxnSpPr>
          <p:cNvPr id="7" name="Straight Connector 6">
            <a:extLst>
              <a:ext uri="{FF2B5EF4-FFF2-40B4-BE49-F238E27FC236}">
                <a16:creationId xmlns:a16="http://schemas.microsoft.com/office/drawing/2014/main" id="{85ADFAED-4CBF-472E-A8EB-28D49DC10469}"/>
              </a:ext>
            </a:extLst>
          </p:cNvPr>
          <p:cNvCxnSpPr/>
          <p:nvPr/>
        </p:nvCxnSpPr>
        <p:spPr>
          <a:xfrm>
            <a:off x="1015011" y="913395"/>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17F2FF8-E609-4E30-86A5-264BF49657C7}"/>
              </a:ext>
            </a:extLst>
          </p:cNvPr>
          <p:cNvSpPr txBox="1"/>
          <p:nvPr/>
        </p:nvSpPr>
        <p:spPr>
          <a:xfrm>
            <a:off x="497024" y="1888435"/>
            <a:ext cx="4253879" cy="4524315"/>
          </a:xfrm>
          <a:prstGeom prst="rect">
            <a:avLst/>
          </a:prstGeom>
          <a:noFill/>
        </p:spPr>
        <p:txBody>
          <a:bodyPr wrap="square" rtlCol="0">
            <a:spAutoFit/>
          </a:bodyPr>
          <a:lstStyle/>
          <a:p>
            <a:r>
              <a:rPr lang="en-US" sz="3200" dirty="0">
                <a:effectLst/>
                <a:latin typeface="Arial" panose="020B0604020202020204" pitchFamily="34" charset="0"/>
                <a:ea typeface="Calibri" panose="020F0502020204030204" pitchFamily="34" charset="0"/>
              </a:rPr>
              <a:t>Users can join the community discussion forum; add topics for discussion, comment on existing topics or issues relating to Biodiversity, Climate Change and/or Desertification.</a:t>
            </a:r>
            <a:endParaRPr lang="en-LR" sz="3200" dirty="0"/>
          </a:p>
        </p:txBody>
      </p:sp>
      <p:pic>
        <p:nvPicPr>
          <p:cNvPr id="10" name="Picture 9">
            <a:extLst>
              <a:ext uri="{FF2B5EF4-FFF2-40B4-BE49-F238E27FC236}">
                <a16:creationId xmlns:a16="http://schemas.microsoft.com/office/drawing/2014/main" id="{418831D9-B0AB-4A10-B1DA-E533ABB161C3}"/>
              </a:ext>
            </a:extLst>
          </p:cNvPr>
          <p:cNvPicPr>
            <a:picLocks noChangeAspect="1"/>
          </p:cNvPicPr>
          <p:nvPr/>
        </p:nvPicPr>
        <p:blipFill rotWithShape="1">
          <a:blip r:embed="rId2"/>
          <a:srcRect t="14348" r="1522" b="10804"/>
          <a:stretch/>
        </p:blipFill>
        <p:spPr>
          <a:xfrm>
            <a:off x="4750903" y="1987827"/>
            <a:ext cx="7295323" cy="3797752"/>
          </a:xfrm>
          <a:prstGeom prst="rect">
            <a:avLst/>
          </a:prstGeom>
        </p:spPr>
      </p:pic>
    </p:spTree>
    <p:extLst>
      <p:ext uri="{BB962C8B-B14F-4D97-AF65-F5344CB8AC3E}">
        <p14:creationId xmlns:p14="http://schemas.microsoft.com/office/powerpoint/2010/main" val="2191039212"/>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36B943-74B3-4788-BFDB-ED8FE53C06DA}"/>
              </a:ext>
            </a:extLst>
          </p:cNvPr>
          <p:cNvSpPr>
            <a:spLocks noGrp="1"/>
          </p:cNvSpPr>
          <p:nvPr>
            <p:ph type="title"/>
          </p:nvPr>
        </p:nvSpPr>
        <p:spPr>
          <a:xfrm>
            <a:off x="884650" y="393083"/>
            <a:ext cx="9404723" cy="670404"/>
          </a:xfrm>
        </p:spPr>
        <p:txBody>
          <a:bodyPr/>
          <a:lstStyle/>
          <a:p>
            <a:pPr algn="ctr"/>
            <a:r>
              <a:rPr lang="en-US" b="1" dirty="0"/>
              <a:t>EKMS BULLETINS</a:t>
            </a:r>
            <a:endParaRPr lang="en-LR" b="1" dirty="0"/>
          </a:p>
        </p:txBody>
      </p:sp>
      <p:cxnSp>
        <p:nvCxnSpPr>
          <p:cNvPr id="5" name="Straight Connector 4">
            <a:extLst>
              <a:ext uri="{FF2B5EF4-FFF2-40B4-BE49-F238E27FC236}">
                <a16:creationId xmlns:a16="http://schemas.microsoft.com/office/drawing/2014/main" id="{640CE0A9-FEF7-4614-B64B-5B8D242D2709}"/>
              </a:ext>
            </a:extLst>
          </p:cNvPr>
          <p:cNvCxnSpPr/>
          <p:nvPr/>
        </p:nvCxnSpPr>
        <p:spPr>
          <a:xfrm>
            <a:off x="1145373" y="116287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132C4D4-51B5-4D59-9807-D289D48F8ADD}"/>
              </a:ext>
            </a:extLst>
          </p:cNvPr>
          <p:cNvSpPr txBox="1"/>
          <p:nvPr/>
        </p:nvSpPr>
        <p:spPr>
          <a:xfrm>
            <a:off x="496956" y="2487472"/>
            <a:ext cx="3617843" cy="1815882"/>
          </a:xfrm>
          <a:prstGeom prst="rect">
            <a:avLst/>
          </a:prstGeom>
          <a:noFill/>
        </p:spPr>
        <p:txBody>
          <a:bodyPr wrap="square" rtlCol="0">
            <a:spAutoFit/>
          </a:bodyPr>
          <a:lstStyle/>
          <a:p>
            <a:r>
              <a:rPr lang="en-US" sz="2800" b="0" i="0" dirty="0">
                <a:effectLst/>
                <a:latin typeface="Roboto"/>
              </a:rPr>
              <a:t>A space for funding announcements, jobs, and other related openings.</a:t>
            </a:r>
            <a:endParaRPr lang="en-LR" sz="2800" dirty="0"/>
          </a:p>
        </p:txBody>
      </p:sp>
      <p:sp>
        <p:nvSpPr>
          <p:cNvPr id="10" name="TextBox 9">
            <a:extLst>
              <a:ext uri="{FF2B5EF4-FFF2-40B4-BE49-F238E27FC236}">
                <a16:creationId xmlns:a16="http://schemas.microsoft.com/office/drawing/2014/main" id="{948671C9-F881-463D-9CA6-5FC8B84C0B33}"/>
              </a:ext>
            </a:extLst>
          </p:cNvPr>
          <p:cNvSpPr txBox="1"/>
          <p:nvPr/>
        </p:nvSpPr>
        <p:spPr>
          <a:xfrm>
            <a:off x="496956" y="1478862"/>
            <a:ext cx="5333511" cy="523220"/>
          </a:xfrm>
          <a:prstGeom prst="rect">
            <a:avLst/>
          </a:prstGeom>
          <a:noFill/>
        </p:spPr>
        <p:txBody>
          <a:bodyPr wrap="none" rtlCol="0">
            <a:spAutoFit/>
          </a:bodyPr>
          <a:lstStyle/>
          <a:p>
            <a:r>
              <a:rPr lang="en-US" sz="2800" b="1" dirty="0">
                <a:solidFill>
                  <a:srgbClr val="FFFF00"/>
                </a:solidFill>
              </a:rPr>
              <a:t>A tool of the EKMS – BULLETINS</a:t>
            </a:r>
            <a:endParaRPr lang="en-LR" sz="2800" b="1" dirty="0">
              <a:solidFill>
                <a:srgbClr val="FFFF00"/>
              </a:solidFill>
            </a:endParaRPr>
          </a:p>
        </p:txBody>
      </p:sp>
      <p:pic>
        <p:nvPicPr>
          <p:cNvPr id="3" name="Picture 2" descr="Graphical user interface&#10;&#10;Description automatically generated with medium confidence">
            <a:extLst>
              <a:ext uri="{FF2B5EF4-FFF2-40B4-BE49-F238E27FC236}">
                <a16:creationId xmlns:a16="http://schemas.microsoft.com/office/drawing/2014/main" id="{9CF924EE-3112-4371-8835-2FDF5CA46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417" y="2294632"/>
            <a:ext cx="8428383" cy="4310549"/>
          </a:xfrm>
          <a:prstGeom prst="rect">
            <a:avLst/>
          </a:prstGeom>
        </p:spPr>
      </p:pic>
    </p:spTree>
    <p:extLst>
      <p:ext uri="{BB962C8B-B14F-4D97-AF65-F5344CB8AC3E}">
        <p14:creationId xmlns:p14="http://schemas.microsoft.com/office/powerpoint/2010/main" val="377069674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FBBD4B-8492-413C-B10C-A4AC2DB7D6DF}"/>
              </a:ext>
            </a:extLst>
          </p:cNvPr>
          <p:cNvSpPr>
            <a:spLocks noGrp="1"/>
          </p:cNvSpPr>
          <p:nvPr>
            <p:ph type="title"/>
          </p:nvPr>
        </p:nvSpPr>
        <p:spPr>
          <a:xfrm>
            <a:off x="884650" y="393083"/>
            <a:ext cx="9404723" cy="670404"/>
          </a:xfrm>
        </p:spPr>
        <p:txBody>
          <a:bodyPr/>
          <a:lstStyle/>
          <a:p>
            <a:pPr algn="ctr"/>
            <a:r>
              <a:rPr lang="en-US" b="1" dirty="0"/>
              <a:t>ONLINE VIDEO CONFERENCING</a:t>
            </a:r>
            <a:endParaRPr lang="en-LR" b="1" dirty="0"/>
          </a:p>
        </p:txBody>
      </p:sp>
      <p:cxnSp>
        <p:nvCxnSpPr>
          <p:cNvPr id="5" name="Straight Connector 4">
            <a:extLst>
              <a:ext uri="{FF2B5EF4-FFF2-40B4-BE49-F238E27FC236}">
                <a16:creationId xmlns:a16="http://schemas.microsoft.com/office/drawing/2014/main" id="{1FA8CE42-683E-45F6-9134-7FF926594DCA}"/>
              </a:ext>
            </a:extLst>
          </p:cNvPr>
          <p:cNvCxnSpPr/>
          <p:nvPr/>
        </p:nvCxnSpPr>
        <p:spPr>
          <a:xfrm>
            <a:off x="1145373" y="116287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9354084-4DF7-4FBC-893D-B31746448993}"/>
              </a:ext>
            </a:extLst>
          </p:cNvPr>
          <p:cNvSpPr txBox="1"/>
          <p:nvPr/>
        </p:nvSpPr>
        <p:spPr>
          <a:xfrm>
            <a:off x="545601" y="1498773"/>
            <a:ext cx="4570929" cy="5170646"/>
          </a:xfrm>
          <a:prstGeom prst="rect">
            <a:avLst/>
          </a:prstGeom>
          <a:noFill/>
        </p:spPr>
        <p:txBody>
          <a:bodyPr wrap="square" rtlCol="0">
            <a:spAutoFit/>
          </a:bodyPr>
          <a:lstStyle/>
          <a:p>
            <a:r>
              <a:rPr lang="en-US" sz="3000" dirty="0"/>
              <a:t>Authorized users can setup an online meeting with colleagues from the same or several organizations. They can meet virtually to discuss issues especially relating to the implementation of the RIO Conventions.</a:t>
            </a:r>
            <a:endParaRPr lang="en-LR" sz="3000" dirty="0"/>
          </a:p>
        </p:txBody>
      </p:sp>
      <p:pic>
        <p:nvPicPr>
          <p:cNvPr id="8" name="Picture 7" descr="A close up of a toy&#10;&#10;Description automatically generated">
            <a:extLst>
              <a:ext uri="{FF2B5EF4-FFF2-40B4-BE49-F238E27FC236}">
                <a16:creationId xmlns:a16="http://schemas.microsoft.com/office/drawing/2014/main" id="{56F0FD09-4A1C-4D00-9D94-5CFD7A9BF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7622" y="1643876"/>
            <a:ext cx="6520268" cy="4564188"/>
          </a:xfrm>
          <a:prstGeom prst="rect">
            <a:avLst/>
          </a:prstGeom>
        </p:spPr>
      </p:pic>
    </p:spTree>
    <p:extLst>
      <p:ext uri="{BB962C8B-B14F-4D97-AF65-F5344CB8AC3E}">
        <p14:creationId xmlns:p14="http://schemas.microsoft.com/office/powerpoint/2010/main" val="4213836522"/>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2860</TotalTime>
  <Words>456</Words>
  <Application>Microsoft Office PowerPoint</Application>
  <PresentationFormat>Widescreen</PresentationFormat>
  <Paragraphs>99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Century Gothic</vt:lpstr>
      <vt:lpstr>Roboto</vt:lpstr>
      <vt:lpstr>Wingdings 3</vt:lpstr>
      <vt:lpstr>Ion</vt:lpstr>
      <vt:lpstr>Environmental Knowledge Management System (E.K.M.S)</vt:lpstr>
      <vt:lpstr>Outline of Lecture/Presentation</vt:lpstr>
      <vt:lpstr>Key Components/Tools of the E.K.M.S</vt:lpstr>
      <vt:lpstr>MAIN WEBSITE OF THE E.K.M.S</vt:lpstr>
      <vt:lpstr>PowerPoint Presentation</vt:lpstr>
      <vt:lpstr>CLOUD DRIVE OF THE EKMS</vt:lpstr>
      <vt:lpstr>EKMS COMMUNITY FORUM</vt:lpstr>
      <vt:lpstr>EKMS BULLETINS</vt:lpstr>
      <vt:lpstr>ONLINE VIDEO CONFERENCING</vt:lpstr>
      <vt:lpstr>EKMS FAQs</vt:lpstr>
      <vt:lpstr>PowerPoint Presentation</vt:lpstr>
      <vt:lpstr>Exploring &amp; Navigating EKMS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Knowledge Management System (E.K.M.S)</dc:title>
  <dc:creator>Trokon Saykpa</dc:creator>
  <cp:lastModifiedBy>Trokon Saykpa</cp:lastModifiedBy>
  <cp:revision>42</cp:revision>
  <dcterms:created xsi:type="dcterms:W3CDTF">2020-08-25T00:21:37Z</dcterms:created>
  <dcterms:modified xsi:type="dcterms:W3CDTF">2021-09-08T10:58:35Z</dcterms:modified>
</cp:coreProperties>
</file>